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heme/themeOverride7.xml" ContentType="application/vnd.openxmlformats-officedocument.themeOverr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heme/themeOverride8.xml" ContentType="application/vnd.openxmlformats-officedocument.themeOverride+xml"/>
  <Override PartName="/ppt/theme/themeOverride9.xml" ContentType="application/vnd.openxmlformats-officedocument.themeOverr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heme/themeOverride3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EBF18F-4CEF-45B3-82F5-D186A12E70F0}"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53FA3DAD-722E-4429-A327-1A18BA61D367}">
      <dgm:prSet phldrT="[Text]" custT="1">
        <dgm:style>
          <a:lnRef idx="2">
            <a:schemeClr val="accent1"/>
          </a:lnRef>
          <a:fillRef idx="1">
            <a:schemeClr val="lt1"/>
          </a:fillRef>
          <a:effectRef idx="0">
            <a:schemeClr val="accent1"/>
          </a:effectRef>
          <a:fontRef idx="minor">
            <a:schemeClr val="dk1"/>
          </a:fontRef>
        </dgm:style>
      </dgm:prSet>
      <dgm:spPr/>
      <dgm:t>
        <a:bodyPr/>
        <a:lstStyle/>
        <a:p>
          <a:r>
            <a:rPr lang="fa-IR" sz="3200" b="1" dirty="0" smtClean="0">
              <a:cs typeface="B Nazanin" panose="00000400000000000000" pitchFamily="2" charset="-78"/>
            </a:rPr>
            <a:t>اهداف حسابرس</a:t>
          </a:r>
          <a:endParaRPr lang="en-US" sz="3200" b="1" dirty="0">
            <a:cs typeface="B Nazanin" pitchFamily="2" charset="-78"/>
          </a:endParaRPr>
        </a:p>
      </dgm:t>
    </dgm:pt>
    <dgm:pt modelId="{889BB6AF-4303-4D79-9191-4EFEA1C2D7A3}" type="parTrans" cxnId="{E652DBBD-4DEB-4D35-B0FA-545C167B96B5}">
      <dgm:prSet/>
      <dgm:spPr/>
      <dgm:t>
        <a:bodyPr/>
        <a:lstStyle/>
        <a:p>
          <a:endParaRPr lang="en-US"/>
        </a:p>
      </dgm:t>
    </dgm:pt>
    <dgm:pt modelId="{B1E534CE-2889-4462-9CBC-DACC9DF3B186}" type="sibTrans" cxnId="{E652DBBD-4DEB-4D35-B0FA-545C167B96B5}">
      <dgm:prSet/>
      <dgm:spPr/>
      <dgm:t>
        <a:bodyPr/>
        <a:lstStyle/>
        <a:p>
          <a:endParaRPr lang="en-US"/>
        </a:p>
      </dgm:t>
    </dgm:pt>
    <dgm:pt modelId="{FF8C38B9-C277-40EF-841A-7D8333E9F2AA}">
      <dgm:prSet phldrT="[Text]" custT="1">
        <dgm:style>
          <a:lnRef idx="2">
            <a:schemeClr val="accent1"/>
          </a:lnRef>
          <a:fillRef idx="1">
            <a:schemeClr val="lt1"/>
          </a:fillRef>
          <a:effectRef idx="0">
            <a:schemeClr val="accent1"/>
          </a:effectRef>
          <a:fontRef idx="minor">
            <a:schemeClr val="dk1"/>
          </a:fontRef>
        </dgm:style>
      </dgm:prSet>
      <dgm:spPr/>
      <dgm:t>
        <a:bodyPr/>
        <a:lstStyle/>
        <a:p>
          <a:pPr algn="just" rtl="1"/>
          <a:r>
            <a:rPr lang="fa-IR" sz="3200" kern="1200" dirty="0" smtClean="0">
              <a:cs typeface="B Nazanin" panose="00000400000000000000" pitchFamily="2" charset="-78"/>
            </a:rPr>
            <a:t>الف. تصمیم‌گیری در مورد </a:t>
          </a:r>
          <a:r>
            <a:rPr lang="fa-IR" sz="3200" kern="1200" dirty="0" smtClean="0">
              <a:solidFill>
                <a:schemeClr val="dk1"/>
              </a:solidFill>
              <a:latin typeface="Times" panose="02020603060405020304" pitchFamily="18" charset="0"/>
              <a:ea typeface="Times New Roman" panose="02020603050405020304" pitchFamily="18" charset="0"/>
              <a:cs typeface="B Zar" panose="00000400000000000000" pitchFamily="2" charset="-78"/>
            </a:rPr>
            <a:t>استفاده یا عدم استفاده </a:t>
          </a:r>
          <a:r>
            <a:rPr lang="fa-IR" sz="3200" kern="1200" dirty="0" smtClean="0">
              <a:cs typeface="B Nazanin" panose="00000400000000000000" pitchFamily="2" charset="-78"/>
            </a:rPr>
            <a:t>از کار کارشناس حسابرس، و</a:t>
          </a:r>
          <a:endParaRPr lang="fa-IR" sz="3200" b="1" kern="1200" dirty="0" smtClean="0">
            <a:cs typeface="B Nazanin" pitchFamily="2" charset="-78"/>
          </a:endParaRPr>
        </a:p>
      </dgm:t>
    </dgm:pt>
    <dgm:pt modelId="{AAC893C4-5CA1-471D-ACBB-AB9854C1E05B}" type="parTrans" cxnId="{9F1DAAC7-79B7-4BD9-8299-CCCE842E9E26}">
      <dgm:prSet custT="1">
        <dgm:style>
          <a:lnRef idx="2">
            <a:schemeClr val="accent1"/>
          </a:lnRef>
          <a:fillRef idx="1">
            <a:schemeClr val="lt1"/>
          </a:fillRef>
          <a:effectRef idx="0">
            <a:schemeClr val="accent1"/>
          </a:effectRef>
          <a:fontRef idx="minor">
            <a:schemeClr val="dk1"/>
          </a:fontRef>
        </dgm:style>
      </dgm:prSet>
      <dgm:spPr/>
      <dgm:t>
        <a:bodyPr/>
        <a:lstStyle/>
        <a:p>
          <a:endParaRPr lang="en-US" sz="2000">
            <a:cs typeface="B Nazanin" pitchFamily="2" charset="-78"/>
          </a:endParaRPr>
        </a:p>
      </dgm:t>
    </dgm:pt>
    <dgm:pt modelId="{8B3E94C3-46EB-4721-912E-4ABC4B61CAF6}" type="sibTrans" cxnId="{9F1DAAC7-79B7-4BD9-8299-CCCE842E9E26}">
      <dgm:prSet/>
      <dgm:spPr/>
      <dgm:t>
        <a:bodyPr/>
        <a:lstStyle/>
        <a:p>
          <a:endParaRPr lang="en-US"/>
        </a:p>
      </dgm:t>
    </dgm:pt>
    <dgm:pt modelId="{AF7B0211-E5C8-4364-A5B2-6450011DF8AC}">
      <dgm:prSet phldrT="[Text]" custT="1">
        <dgm:style>
          <a:lnRef idx="2">
            <a:schemeClr val="accent1"/>
          </a:lnRef>
          <a:fillRef idx="1">
            <a:schemeClr val="lt1"/>
          </a:fillRef>
          <a:effectRef idx="0">
            <a:schemeClr val="accent1"/>
          </a:effectRef>
          <a:fontRef idx="minor">
            <a:schemeClr val="dk1"/>
          </a:fontRef>
        </dgm:style>
      </dgm:prSet>
      <dgm:spPr/>
      <dgm:t>
        <a:bodyPr/>
        <a:lstStyle/>
        <a:p>
          <a:pPr algn="just" rtl="1"/>
          <a:r>
            <a:rPr lang="fa-IR" sz="3200" kern="1200" dirty="0" smtClean="0">
              <a:cs typeface="B Nazanin" panose="00000400000000000000" pitchFamily="2" charset="-78"/>
            </a:rPr>
            <a:t>ب. در صورت استفاده از کار کارشناس حسابرس، تصمیم‌گیری در مورد کفایت آن کار برای مقاصد حسابرس</a:t>
          </a:r>
          <a:r>
            <a:rPr lang="fa-IR" sz="3200" kern="1200" dirty="0" smtClean="0">
              <a:solidFill>
                <a:schemeClr val="dk1"/>
              </a:solidFill>
              <a:latin typeface="Times" panose="02020603060405020304" pitchFamily="18" charset="0"/>
              <a:ea typeface="Times New Roman" panose="02020603050405020304" pitchFamily="18" charset="0"/>
              <a:cs typeface="B Zar" panose="00000400000000000000" pitchFamily="2" charset="-78"/>
            </a:rPr>
            <a:t>.</a:t>
          </a:r>
        </a:p>
      </dgm:t>
    </dgm:pt>
    <dgm:pt modelId="{9D4815BB-D510-4026-847F-312E61BC0F05}" type="parTrans" cxnId="{133C3E19-D1F5-40AE-B66E-E6747B73D5E8}">
      <dgm:prSet custT="1">
        <dgm:style>
          <a:lnRef idx="2">
            <a:schemeClr val="accent1"/>
          </a:lnRef>
          <a:fillRef idx="1">
            <a:schemeClr val="lt1"/>
          </a:fillRef>
          <a:effectRef idx="0">
            <a:schemeClr val="accent1"/>
          </a:effectRef>
          <a:fontRef idx="minor">
            <a:schemeClr val="dk1"/>
          </a:fontRef>
        </dgm:style>
      </dgm:prSet>
      <dgm:spPr/>
      <dgm:t>
        <a:bodyPr/>
        <a:lstStyle/>
        <a:p>
          <a:endParaRPr lang="en-US" sz="2000">
            <a:cs typeface="B Nazanin" pitchFamily="2" charset="-78"/>
          </a:endParaRPr>
        </a:p>
      </dgm:t>
    </dgm:pt>
    <dgm:pt modelId="{534F9256-7659-460C-900D-01586E0870B3}" type="sibTrans" cxnId="{133C3E19-D1F5-40AE-B66E-E6747B73D5E8}">
      <dgm:prSet/>
      <dgm:spPr/>
      <dgm:t>
        <a:bodyPr/>
        <a:lstStyle/>
        <a:p>
          <a:endParaRPr lang="en-US"/>
        </a:p>
      </dgm:t>
    </dgm:pt>
    <dgm:pt modelId="{D9C64B69-0C1F-420D-94FC-7C76DE04C085}" type="pres">
      <dgm:prSet presAssocID="{39EBF18F-4CEF-45B3-82F5-D186A12E70F0}" presName="diagram" presStyleCnt="0">
        <dgm:presLayoutVars>
          <dgm:chPref val="1"/>
          <dgm:dir val="rev"/>
          <dgm:animOne val="branch"/>
          <dgm:animLvl val="lvl"/>
          <dgm:resizeHandles val="exact"/>
        </dgm:presLayoutVars>
      </dgm:prSet>
      <dgm:spPr/>
      <dgm:t>
        <a:bodyPr/>
        <a:lstStyle/>
        <a:p>
          <a:endParaRPr lang="en-US"/>
        </a:p>
      </dgm:t>
    </dgm:pt>
    <dgm:pt modelId="{24A79791-85DE-428F-B281-17EFEA8CA34C}" type="pres">
      <dgm:prSet presAssocID="{53FA3DAD-722E-4429-A327-1A18BA61D367}" presName="root1" presStyleCnt="0"/>
      <dgm:spPr/>
    </dgm:pt>
    <dgm:pt modelId="{10542003-A628-458F-8A1C-7B88FE326D1C}" type="pres">
      <dgm:prSet presAssocID="{53FA3DAD-722E-4429-A327-1A18BA61D367}" presName="LevelOneTextNode" presStyleLbl="node0" presStyleIdx="0" presStyleCnt="1">
        <dgm:presLayoutVars>
          <dgm:chPref val="3"/>
        </dgm:presLayoutVars>
      </dgm:prSet>
      <dgm:spPr/>
      <dgm:t>
        <a:bodyPr/>
        <a:lstStyle/>
        <a:p>
          <a:endParaRPr lang="en-US"/>
        </a:p>
      </dgm:t>
    </dgm:pt>
    <dgm:pt modelId="{73EEA84E-67F2-491C-B578-DDCB07B73B35}" type="pres">
      <dgm:prSet presAssocID="{53FA3DAD-722E-4429-A327-1A18BA61D367}" presName="level2hierChild" presStyleCnt="0"/>
      <dgm:spPr/>
    </dgm:pt>
    <dgm:pt modelId="{E7FBA2D7-C979-4ED2-B043-3676ABE842DD}" type="pres">
      <dgm:prSet presAssocID="{AAC893C4-5CA1-471D-ACBB-AB9854C1E05B}" presName="conn2-1" presStyleLbl="parChTrans1D2" presStyleIdx="0" presStyleCnt="2"/>
      <dgm:spPr/>
      <dgm:t>
        <a:bodyPr/>
        <a:lstStyle/>
        <a:p>
          <a:endParaRPr lang="en-US"/>
        </a:p>
      </dgm:t>
    </dgm:pt>
    <dgm:pt modelId="{9A4EC075-C25E-4D5B-8974-827547DE1C77}" type="pres">
      <dgm:prSet presAssocID="{AAC893C4-5CA1-471D-ACBB-AB9854C1E05B}" presName="connTx" presStyleLbl="parChTrans1D2" presStyleIdx="0" presStyleCnt="2"/>
      <dgm:spPr/>
      <dgm:t>
        <a:bodyPr/>
        <a:lstStyle/>
        <a:p>
          <a:endParaRPr lang="en-US"/>
        </a:p>
      </dgm:t>
    </dgm:pt>
    <dgm:pt modelId="{9C1E5CAC-6A7E-4EAB-A140-45312E7A395E}" type="pres">
      <dgm:prSet presAssocID="{FF8C38B9-C277-40EF-841A-7D8333E9F2AA}" presName="root2" presStyleCnt="0"/>
      <dgm:spPr/>
    </dgm:pt>
    <dgm:pt modelId="{CB20F8C7-2F50-4CB6-959D-E49EB2702B8D}" type="pres">
      <dgm:prSet presAssocID="{FF8C38B9-C277-40EF-841A-7D8333E9F2AA}" presName="LevelTwoTextNode" presStyleLbl="node2" presStyleIdx="0" presStyleCnt="2" custScaleX="164783" custScaleY="143979">
        <dgm:presLayoutVars>
          <dgm:chPref val="3"/>
        </dgm:presLayoutVars>
      </dgm:prSet>
      <dgm:spPr/>
      <dgm:t>
        <a:bodyPr/>
        <a:lstStyle/>
        <a:p>
          <a:endParaRPr lang="en-US"/>
        </a:p>
      </dgm:t>
    </dgm:pt>
    <dgm:pt modelId="{D39F6966-E5BC-44AC-877F-F03EE3D82505}" type="pres">
      <dgm:prSet presAssocID="{FF8C38B9-C277-40EF-841A-7D8333E9F2AA}" presName="level3hierChild" presStyleCnt="0"/>
      <dgm:spPr/>
    </dgm:pt>
    <dgm:pt modelId="{9106C098-5DA1-4E07-8F45-EAE17B168DC0}" type="pres">
      <dgm:prSet presAssocID="{9D4815BB-D510-4026-847F-312E61BC0F05}" presName="conn2-1" presStyleLbl="parChTrans1D2" presStyleIdx="1" presStyleCnt="2"/>
      <dgm:spPr/>
      <dgm:t>
        <a:bodyPr/>
        <a:lstStyle/>
        <a:p>
          <a:endParaRPr lang="en-US"/>
        </a:p>
      </dgm:t>
    </dgm:pt>
    <dgm:pt modelId="{3905E53E-0BD0-4606-906A-C8C77B3C9FD6}" type="pres">
      <dgm:prSet presAssocID="{9D4815BB-D510-4026-847F-312E61BC0F05}" presName="connTx" presStyleLbl="parChTrans1D2" presStyleIdx="1" presStyleCnt="2"/>
      <dgm:spPr/>
      <dgm:t>
        <a:bodyPr/>
        <a:lstStyle/>
        <a:p>
          <a:endParaRPr lang="en-US"/>
        </a:p>
      </dgm:t>
    </dgm:pt>
    <dgm:pt modelId="{D4846C7D-CDA4-403F-B434-2858E3E7B027}" type="pres">
      <dgm:prSet presAssocID="{AF7B0211-E5C8-4364-A5B2-6450011DF8AC}" presName="root2" presStyleCnt="0"/>
      <dgm:spPr/>
    </dgm:pt>
    <dgm:pt modelId="{F6036E5F-86EF-4D9F-BC9D-16F6F73769C4}" type="pres">
      <dgm:prSet presAssocID="{AF7B0211-E5C8-4364-A5B2-6450011DF8AC}" presName="LevelTwoTextNode" presStyleLbl="node2" presStyleIdx="1" presStyleCnt="2" custScaleX="164783" custScaleY="161360">
        <dgm:presLayoutVars>
          <dgm:chPref val="3"/>
        </dgm:presLayoutVars>
      </dgm:prSet>
      <dgm:spPr/>
      <dgm:t>
        <a:bodyPr/>
        <a:lstStyle/>
        <a:p>
          <a:endParaRPr lang="en-US"/>
        </a:p>
      </dgm:t>
    </dgm:pt>
    <dgm:pt modelId="{A2BC8F5F-D4B9-4004-9B2B-4D0E13DC11A2}" type="pres">
      <dgm:prSet presAssocID="{AF7B0211-E5C8-4364-A5B2-6450011DF8AC}" presName="level3hierChild" presStyleCnt="0"/>
      <dgm:spPr/>
    </dgm:pt>
  </dgm:ptLst>
  <dgm:cxnLst>
    <dgm:cxn modelId="{E652DBBD-4DEB-4D35-B0FA-545C167B96B5}" srcId="{39EBF18F-4CEF-45B3-82F5-D186A12E70F0}" destId="{53FA3DAD-722E-4429-A327-1A18BA61D367}" srcOrd="0" destOrd="0" parTransId="{889BB6AF-4303-4D79-9191-4EFEA1C2D7A3}" sibTransId="{B1E534CE-2889-4462-9CBC-DACC9DF3B186}"/>
    <dgm:cxn modelId="{05EEEAD2-85C6-4840-B8B3-B6596D5F5312}" type="presOf" srcId="{53FA3DAD-722E-4429-A327-1A18BA61D367}" destId="{10542003-A628-458F-8A1C-7B88FE326D1C}" srcOrd="0" destOrd="0" presId="urn:microsoft.com/office/officeart/2005/8/layout/hierarchy2"/>
    <dgm:cxn modelId="{9602277D-68D0-4DEF-A4D3-8A853FABC416}" type="presOf" srcId="{FF8C38B9-C277-40EF-841A-7D8333E9F2AA}" destId="{CB20F8C7-2F50-4CB6-959D-E49EB2702B8D}" srcOrd="0" destOrd="0" presId="urn:microsoft.com/office/officeart/2005/8/layout/hierarchy2"/>
    <dgm:cxn modelId="{9A94DC6B-9987-4413-B995-AB007E0E1E8A}" type="presOf" srcId="{AF7B0211-E5C8-4364-A5B2-6450011DF8AC}" destId="{F6036E5F-86EF-4D9F-BC9D-16F6F73769C4}" srcOrd="0" destOrd="0" presId="urn:microsoft.com/office/officeart/2005/8/layout/hierarchy2"/>
    <dgm:cxn modelId="{0FEA01EC-B2E6-4B54-A895-E830F54A8C82}" type="presOf" srcId="{AAC893C4-5CA1-471D-ACBB-AB9854C1E05B}" destId="{E7FBA2D7-C979-4ED2-B043-3676ABE842DD}" srcOrd="0" destOrd="0" presId="urn:microsoft.com/office/officeart/2005/8/layout/hierarchy2"/>
    <dgm:cxn modelId="{F736B7D1-6C16-4CDA-86DC-100F68D0E7DC}" type="presOf" srcId="{9D4815BB-D510-4026-847F-312E61BC0F05}" destId="{3905E53E-0BD0-4606-906A-C8C77B3C9FD6}" srcOrd="1" destOrd="0" presId="urn:microsoft.com/office/officeart/2005/8/layout/hierarchy2"/>
    <dgm:cxn modelId="{0DAC417F-2D0D-4659-B71B-0ADE709DBAD2}" type="presOf" srcId="{39EBF18F-4CEF-45B3-82F5-D186A12E70F0}" destId="{D9C64B69-0C1F-420D-94FC-7C76DE04C085}" srcOrd="0" destOrd="0" presId="urn:microsoft.com/office/officeart/2005/8/layout/hierarchy2"/>
    <dgm:cxn modelId="{BBE6A0EE-0E47-4FB0-BA28-BACE6461D902}" type="presOf" srcId="{9D4815BB-D510-4026-847F-312E61BC0F05}" destId="{9106C098-5DA1-4E07-8F45-EAE17B168DC0}" srcOrd="0" destOrd="0" presId="urn:microsoft.com/office/officeart/2005/8/layout/hierarchy2"/>
    <dgm:cxn modelId="{133C3E19-D1F5-40AE-B66E-E6747B73D5E8}" srcId="{53FA3DAD-722E-4429-A327-1A18BA61D367}" destId="{AF7B0211-E5C8-4364-A5B2-6450011DF8AC}" srcOrd="1" destOrd="0" parTransId="{9D4815BB-D510-4026-847F-312E61BC0F05}" sibTransId="{534F9256-7659-460C-900D-01586E0870B3}"/>
    <dgm:cxn modelId="{9F1DAAC7-79B7-4BD9-8299-CCCE842E9E26}" srcId="{53FA3DAD-722E-4429-A327-1A18BA61D367}" destId="{FF8C38B9-C277-40EF-841A-7D8333E9F2AA}" srcOrd="0" destOrd="0" parTransId="{AAC893C4-5CA1-471D-ACBB-AB9854C1E05B}" sibTransId="{8B3E94C3-46EB-4721-912E-4ABC4B61CAF6}"/>
    <dgm:cxn modelId="{0C4649D7-C3DC-4EC2-B8EB-78DBF8C8A889}" type="presOf" srcId="{AAC893C4-5CA1-471D-ACBB-AB9854C1E05B}" destId="{9A4EC075-C25E-4D5B-8974-827547DE1C77}" srcOrd="1" destOrd="0" presId="urn:microsoft.com/office/officeart/2005/8/layout/hierarchy2"/>
    <dgm:cxn modelId="{1A0AB803-EA35-4854-9259-7FF1676D22AE}" type="presParOf" srcId="{D9C64B69-0C1F-420D-94FC-7C76DE04C085}" destId="{24A79791-85DE-428F-B281-17EFEA8CA34C}" srcOrd="0" destOrd="0" presId="urn:microsoft.com/office/officeart/2005/8/layout/hierarchy2"/>
    <dgm:cxn modelId="{916A4492-0094-4138-9B0F-1A3D11B888EF}" type="presParOf" srcId="{24A79791-85DE-428F-B281-17EFEA8CA34C}" destId="{10542003-A628-458F-8A1C-7B88FE326D1C}" srcOrd="0" destOrd="0" presId="urn:microsoft.com/office/officeart/2005/8/layout/hierarchy2"/>
    <dgm:cxn modelId="{AC67E86D-6265-4E8B-BD23-7EEE657EE1EB}" type="presParOf" srcId="{24A79791-85DE-428F-B281-17EFEA8CA34C}" destId="{73EEA84E-67F2-491C-B578-DDCB07B73B35}" srcOrd="1" destOrd="0" presId="urn:microsoft.com/office/officeart/2005/8/layout/hierarchy2"/>
    <dgm:cxn modelId="{63E85C84-E40C-43C5-8B45-22D0A3AB6083}" type="presParOf" srcId="{73EEA84E-67F2-491C-B578-DDCB07B73B35}" destId="{E7FBA2D7-C979-4ED2-B043-3676ABE842DD}" srcOrd="0" destOrd="0" presId="urn:microsoft.com/office/officeart/2005/8/layout/hierarchy2"/>
    <dgm:cxn modelId="{85F1BF97-5CF5-4959-BB85-49C55EACC132}" type="presParOf" srcId="{E7FBA2D7-C979-4ED2-B043-3676ABE842DD}" destId="{9A4EC075-C25E-4D5B-8974-827547DE1C77}" srcOrd="0" destOrd="0" presId="urn:microsoft.com/office/officeart/2005/8/layout/hierarchy2"/>
    <dgm:cxn modelId="{026D5D25-8F2A-4371-9384-C87D765438B1}" type="presParOf" srcId="{73EEA84E-67F2-491C-B578-DDCB07B73B35}" destId="{9C1E5CAC-6A7E-4EAB-A140-45312E7A395E}" srcOrd="1" destOrd="0" presId="urn:microsoft.com/office/officeart/2005/8/layout/hierarchy2"/>
    <dgm:cxn modelId="{6576C04E-4C18-4624-96F6-FE83D1DDB5C0}" type="presParOf" srcId="{9C1E5CAC-6A7E-4EAB-A140-45312E7A395E}" destId="{CB20F8C7-2F50-4CB6-959D-E49EB2702B8D}" srcOrd="0" destOrd="0" presId="urn:microsoft.com/office/officeart/2005/8/layout/hierarchy2"/>
    <dgm:cxn modelId="{164A7827-B675-4B59-A210-A5B6C954754D}" type="presParOf" srcId="{9C1E5CAC-6A7E-4EAB-A140-45312E7A395E}" destId="{D39F6966-E5BC-44AC-877F-F03EE3D82505}" srcOrd="1" destOrd="0" presId="urn:microsoft.com/office/officeart/2005/8/layout/hierarchy2"/>
    <dgm:cxn modelId="{417EB070-A49A-4480-B80D-DFDEEB4BC877}" type="presParOf" srcId="{73EEA84E-67F2-491C-B578-DDCB07B73B35}" destId="{9106C098-5DA1-4E07-8F45-EAE17B168DC0}" srcOrd="2" destOrd="0" presId="urn:microsoft.com/office/officeart/2005/8/layout/hierarchy2"/>
    <dgm:cxn modelId="{DF1C15B9-B5CE-4241-A22D-9D0C5561FEF3}" type="presParOf" srcId="{9106C098-5DA1-4E07-8F45-EAE17B168DC0}" destId="{3905E53E-0BD0-4606-906A-C8C77B3C9FD6}" srcOrd="0" destOrd="0" presId="urn:microsoft.com/office/officeart/2005/8/layout/hierarchy2"/>
    <dgm:cxn modelId="{7AD88BA1-2BCD-4BC1-866F-DE382F508616}" type="presParOf" srcId="{73EEA84E-67F2-491C-B578-DDCB07B73B35}" destId="{D4846C7D-CDA4-403F-B434-2858E3E7B027}" srcOrd="3" destOrd="0" presId="urn:microsoft.com/office/officeart/2005/8/layout/hierarchy2"/>
    <dgm:cxn modelId="{588461F4-8FA1-445C-952B-EBBBA5BA6560}" type="presParOf" srcId="{D4846C7D-CDA4-403F-B434-2858E3E7B027}" destId="{F6036E5F-86EF-4D9F-BC9D-16F6F73769C4}" srcOrd="0" destOrd="0" presId="urn:microsoft.com/office/officeart/2005/8/layout/hierarchy2"/>
    <dgm:cxn modelId="{0A87174C-903D-45EA-876E-85A04C052CD7}" type="presParOf" srcId="{D4846C7D-CDA4-403F-B434-2858E3E7B027}" destId="{A2BC8F5F-D4B9-4004-9B2B-4D0E13DC11A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764DC7-2811-4325-901F-7685941E1538}"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US"/>
        </a:p>
      </dgm:t>
    </dgm:pt>
    <dgm:pt modelId="{2368EEE3-2967-4744-A4AF-ECDBC930A507}">
      <dgm:prSet phldrT="[Text]"/>
      <dgm:spPr/>
      <dgm:t>
        <a:bodyPr/>
        <a:lstStyle/>
        <a:p>
          <a:r>
            <a:rPr lang="fa-IR" dirty="0" smtClean="0">
              <a:ea typeface="MS Mincho" panose="02020609040205080304" pitchFamily="49" charset="-128"/>
              <a:cs typeface="B Nazanin" panose="00000400000000000000" pitchFamily="2" charset="-78"/>
            </a:rPr>
            <a:t>در بسیاری از موارد، تمایز بین تخصص در حسابداری و حسابرسی، و تخصص در حوزه‌های دیگر، به سادگی میسر است، حتی زمانی  که یک حوزه‌ تخصصی حسابداری یا حسابرسی مطرح باشد، برای مثال</a:t>
          </a:r>
          <a:endParaRPr lang="en-US" dirty="0"/>
        </a:p>
      </dgm:t>
    </dgm:pt>
    <dgm:pt modelId="{4E7B461F-31F6-4CAE-BE1E-645DF0F420B4}" type="parTrans" cxnId="{DD53F34D-CA81-41B2-880E-E997F9DD301C}">
      <dgm:prSet/>
      <dgm:spPr/>
      <dgm:t>
        <a:bodyPr/>
        <a:lstStyle/>
        <a:p>
          <a:endParaRPr lang="en-US"/>
        </a:p>
      </dgm:t>
    </dgm:pt>
    <dgm:pt modelId="{BDC8D27C-44F5-4516-88EF-3CA69A8A27ED}" type="sibTrans" cxnId="{DD53F34D-CA81-41B2-880E-E997F9DD301C}">
      <dgm:prSet/>
      <dgm:spPr/>
      <dgm:t>
        <a:bodyPr/>
        <a:lstStyle/>
        <a:p>
          <a:endParaRPr lang="en-US"/>
        </a:p>
      </dgm:t>
    </dgm:pt>
    <dgm:pt modelId="{2CC0378C-364B-4DA9-92DC-04E8CE6AB7E7}">
      <dgm:prSet phldrT="[Text]"/>
      <dgm:spPr/>
      <dgm:t>
        <a:bodyPr/>
        <a:lstStyle/>
        <a:p>
          <a:r>
            <a:rPr lang="fa-IR" dirty="0" smtClean="0">
              <a:ea typeface="MS Mincho" panose="02020609040205080304" pitchFamily="49" charset="-128"/>
              <a:cs typeface="B Nazanin" panose="00000400000000000000" pitchFamily="2" charset="-78"/>
            </a:rPr>
            <a:t>کارشناس قوانین مالیاتی</a:t>
          </a:r>
          <a:endParaRPr lang="en-US" dirty="0"/>
        </a:p>
      </dgm:t>
    </dgm:pt>
    <dgm:pt modelId="{634D8913-6ED3-4A6F-B3A3-680D233A7AF0}" type="parTrans" cxnId="{28D71DE4-AF77-48DB-9CB7-7DF51663C382}">
      <dgm:prSet/>
      <dgm:spPr/>
      <dgm:t>
        <a:bodyPr/>
        <a:lstStyle/>
        <a:p>
          <a:endParaRPr lang="en-US"/>
        </a:p>
      </dgm:t>
    </dgm:pt>
    <dgm:pt modelId="{A52E1581-D9B2-4ED9-9134-36F675DC2667}" type="sibTrans" cxnId="{28D71DE4-AF77-48DB-9CB7-7DF51663C382}">
      <dgm:prSet/>
      <dgm:spPr/>
      <dgm:t>
        <a:bodyPr/>
        <a:lstStyle/>
        <a:p>
          <a:endParaRPr lang="en-US"/>
        </a:p>
      </dgm:t>
    </dgm:pt>
    <dgm:pt modelId="{D6AFE4F3-4CCC-44D8-A7DA-D23D42F6EA6D}">
      <dgm:prSet phldrT="[Text]"/>
      <dgm:spPr/>
      <dgm:t>
        <a:bodyPr/>
        <a:lstStyle/>
        <a:p>
          <a:r>
            <a:rPr lang="fa-IR" dirty="0" smtClean="0">
              <a:ea typeface="MS Mincho" panose="02020609040205080304" pitchFamily="49" charset="-128"/>
              <a:cs typeface="B Nazanin" panose="00000400000000000000" pitchFamily="2" charset="-78"/>
            </a:rPr>
            <a:t>شخص متخصص در بکارگیری روشهای حسابداری مالیات بر درآمد</a:t>
          </a:r>
          <a:endParaRPr lang="en-US" dirty="0"/>
        </a:p>
      </dgm:t>
    </dgm:pt>
    <dgm:pt modelId="{4DD0F42B-74DB-47E5-B338-0E6CCD4BBCCF}" type="parTrans" cxnId="{D115E490-CC59-40EF-A4AC-A3CDB7991326}">
      <dgm:prSet/>
      <dgm:spPr/>
      <dgm:t>
        <a:bodyPr/>
        <a:lstStyle/>
        <a:p>
          <a:endParaRPr lang="en-US"/>
        </a:p>
      </dgm:t>
    </dgm:pt>
    <dgm:pt modelId="{34FEFE6B-5557-4961-A1AB-EC5BE6BC5939}" type="sibTrans" cxnId="{D115E490-CC59-40EF-A4AC-A3CDB7991326}">
      <dgm:prSet/>
      <dgm:spPr/>
      <dgm:t>
        <a:bodyPr/>
        <a:lstStyle/>
        <a:p>
          <a:endParaRPr lang="en-US"/>
        </a:p>
      </dgm:t>
    </dgm:pt>
    <dgm:pt modelId="{AAE9932B-268D-4EAF-B7CC-397A055FAF49}">
      <dgm:prSet phldrT="[Text]"/>
      <dgm:spPr/>
      <dgm:t>
        <a:bodyPr/>
        <a:lstStyle/>
        <a:p>
          <a:r>
            <a:rPr lang="fa-IR" dirty="0" smtClean="0">
              <a:ea typeface="MS Mincho" panose="02020609040205080304" pitchFamily="49" charset="-128"/>
              <a:cs typeface="B Nazanin" panose="00000400000000000000" pitchFamily="2" charset="-78"/>
            </a:rPr>
            <a:t>برای مقاصد این استاندارد، کارشناس محسوب نمی‌شود زیرا تخصص مذکور، یک تخصص حسابداری است.</a:t>
          </a:r>
          <a:endParaRPr lang="en-US" dirty="0"/>
        </a:p>
      </dgm:t>
    </dgm:pt>
    <dgm:pt modelId="{AF49552C-A541-43FA-B153-AA763B8E38CD}" type="parTrans" cxnId="{717E588A-C52D-4966-838D-7725041172E9}">
      <dgm:prSet/>
      <dgm:spPr/>
      <dgm:t>
        <a:bodyPr/>
        <a:lstStyle/>
        <a:p>
          <a:endParaRPr lang="en-US"/>
        </a:p>
      </dgm:t>
    </dgm:pt>
    <dgm:pt modelId="{8C19F4B6-839A-4A12-81F8-28B9A96F2B25}" type="sibTrans" cxnId="{717E588A-C52D-4966-838D-7725041172E9}">
      <dgm:prSet/>
      <dgm:spPr/>
      <dgm:t>
        <a:bodyPr/>
        <a:lstStyle/>
        <a:p>
          <a:endParaRPr lang="en-US"/>
        </a:p>
      </dgm:t>
    </dgm:pt>
    <dgm:pt modelId="{FCD58DA1-4404-4D30-80D6-39CA54F2F00D}">
      <dgm:prSet phldrT="[Text]"/>
      <dgm:spPr/>
      <dgm:t>
        <a:bodyPr/>
        <a:lstStyle/>
        <a:p>
          <a:r>
            <a:rPr lang="fa-IR" dirty="0" smtClean="0">
              <a:ea typeface="MS Mincho" panose="02020609040205080304" pitchFamily="49" charset="-128"/>
              <a:cs typeface="B Nazanin" panose="00000400000000000000" pitchFamily="2" charset="-78"/>
            </a:rPr>
            <a:t>برای مقاصد این استاندارد، کارشناس محسوب می‌شود زیرا تخصص مذکور، یک تخصص در حوزه قانون است. </a:t>
          </a:r>
          <a:endParaRPr lang="en-US" dirty="0"/>
        </a:p>
      </dgm:t>
    </dgm:pt>
    <dgm:pt modelId="{84D0ED0B-41CD-438F-9E4A-D4D39A0D0ADD}" type="parTrans" cxnId="{6DE8DF1A-BB1C-4050-B87E-911CE6DFB0EB}">
      <dgm:prSet/>
      <dgm:spPr/>
      <dgm:t>
        <a:bodyPr/>
        <a:lstStyle/>
        <a:p>
          <a:endParaRPr lang="en-US"/>
        </a:p>
      </dgm:t>
    </dgm:pt>
    <dgm:pt modelId="{02C9C02E-6340-4B91-BC47-DAFCD6CF6163}" type="sibTrans" cxnId="{6DE8DF1A-BB1C-4050-B87E-911CE6DFB0EB}">
      <dgm:prSet/>
      <dgm:spPr/>
      <dgm:t>
        <a:bodyPr/>
        <a:lstStyle/>
        <a:p>
          <a:endParaRPr lang="en-US"/>
        </a:p>
      </dgm:t>
    </dgm:pt>
    <dgm:pt modelId="{9CBC9470-2F7C-4375-BE1A-9512671D371C}" type="pres">
      <dgm:prSet presAssocID="{ED764DC7-2811-4325-901F-7685941E1538}" presName="Name0" presStyleCnt="0">
        <dgm:presLayoutVars>
          <dgm:chPref val="1"/>
          <dgm:dir/>
          <dgm:animOne val="branch"/>
          <dgm:animLvl val="lvl"/>
          <dgm:resizeHandles/>
        </dgm:presLayoutVars>
      </dgm:prSet>
      <dgm:spPr/>
      <dgm:t>
        <a:bodyPr/>
        <a:lstStyle/>
        <a:p>
          <a:pPr rtl="1"/>
          <a:endParaRPr lang="fa-IR"/>
        </a:p>
      </dgm:t>
    </dgm:pt>
    <dgm:pt modelId="{9A6C75C5-3CF9-4096-A93D-7C135B4F6FDC}" type="pres">
      <dgm:prSet presAssocID="{2368EEE3-2967-4744-A4AF-ECDBC930A507}" presName="vertOne" presStyleCnt="0"/>
      <dgm:spPr/>
    </dgm:pt>
    <dgm:pt modelId="{4E790263-2699-4889-9BFD-4BA23DD6D1A3}" type="pres">
      <dgm:prSet presAssocID="{2368EEE3-2967-4744-A4AF-ECDBC930A507}" presName="txOne" presStyleLbl="node0" presStyleIdx="0" presStyleCnt="1" custScaleY="70780">
        <dgm:presLayoutVars>
          <dgm:chPref val="3"/>
        </dgm:presLayoutVars>
      </dgm:prSet>
      <dgm:spPr/>
      <dgm:t>
        <a:bodyPr/>
        <a:lstStyle/>
        <a:p>
          <a:endParaRPr lang="en-US"/>
        </a:p>
      </dgm:t>
    </dgm:pt>
    <dgm:pt modelId="{CF59C73E-B021-4CB0-829E-A0CE09EF7B57}" type="pres">
      <dgm:prSet presAssocID="{2368EEE3-2967-4744-A4AF-ECDBC930A507}" presName="parTransOne" presStyleCnt="0"/>
      <dgm:spPr/>
    </dgm:pt>
    <dgm:pt modelId="{54C88C6A-70CD-48B7-AD40-149DB4AB8E38}" type="pres">
      <dgm:prSet presAssocID="{2368EEE3-2967-4744-A4AF-ECDBC930A507}" presName="horzOne" presStyleCnt="0"/>
      <dgm:spPr/>
    </dgm:pt>
    <dgm:pt modelId="{BD7095B2-CB34-46B4-9818-87F798740A56}" type="pres">
      <dgm:prSet presAssocID="{2CC0378C-364B-4DA9-92DC-04E8CE6AB7E7}" presName="vertTwo" presStyleCnt="0"/>
      <dgm:spPr/>
    </dgm:pt>
    <dgm:pt modelId="{D6EB52F3-3A53-46ED-922E-F507C03AA352}" type="pres">
      <dgm:prSet presAssocID="{2CC0378C-364B-4DA9-92DC-04E8CE6AB7E7}" presName="txTwo" presStyleLbl="node2" presStyleIdx="0" presStyleCnt="2" custScaleY="54516">
        <dgm:presLayoutVars>
          <dgm:chPref val="3"/>
        </dgm:presLayoutVars>
      </dgm:prSet>
      <dgm:spPr/>
      <dgm:t>
        <a:bodyPr/>
        <a:lstStyle/>
        <a:p>
          <a:pPr rtl="1"/>
          <a:endParaRPr lang="fa-IR"/>
        </a:p>
      </dgm:t>
    </dgm:pt>
    <dgm:pt modelId="{821C05AB-97B7-42DF-B2BF-51C2A973C279}" type="pres">
      <dgm:prSet presAssocID="{2CC0378C-364B-4DA9-92DC-04E8CE6AB7E7}" presName="parTransTwo" presStyleCnt="0"/>
      <dgm:spPr/>
    </dgm:pt>
    <dgm:pt modelId="{BBD080FC-F735-4225-B11A-A7868991E238}" type="pres">
      <dgm:prSet presAssocID="{2CC0378C-364B-4DA9-92DC-04E8CE6AB7E7}" presName="horzTwo" presStyleCnt="0"/>
      <dgm:spPr/>
    </dgm:pt>
    <dgm:pt modelId="{02470FCE-998A-4448-B39D-C5F3FCEB39B6}" type="pres">
      <dgm:prSet presAssocID="{FCD58DA1-4404-4D30-80D6-39CA54F2F00D}" presName="vertThree" presStyleCnt="0"/>
      <dgm:spPr/>
    </dgm:pt>
    <dgm:pt modelId="{D46F9A24-FA7C-4B97-B741-63BC55BBAD00}" type="pres">
      <dgm:prSet presAssocID="{FCD58DA1-4404-4D30-80D6-39CA54F2F00D}" presName="txThree" presStyleLbl="node3" presStyleIdx="0" presStyleCnt="2" custScaleY="67419">
        <dgm:presLayoutVars>
          <dgm:chPref val="3"/>
        </dgm:presLayoutVars>
      </dgm:prSet>
      <dgm:spPr/>
      <dgm:t>
        <a:bodyPr/>
        <a:lstStyle/>
        <a:p>
          <a:pPr rtl="1"/>
          <a:endParaRPr lang="fa-IR"/>
        </a:p>
      </dgm:t>
    </dgm:pt>
    <dgm:pt modelId="{570FAD3D-2354-419E-AEB3-61909163B8F2}" type="pres">
      <dgm:prSet presAssocID="{FCD58DA1-4404-4D30-80D6-39CA54F2F00D}" presName="horzThree" presStyleCnt="0"/>
      <dgm:spPr/>
    </dgm:pt>
    <dgm:pt modelId="{568254B4-F84A-47A0-AAA3-76D35652142F}" type="pres">
      <dgm:prSet presAssocID="{A52E1581-D9B2-4ED9-9134-36F675DC2667}" presName="sibSpaceTwo" presStyleCnt="0"/>
      <dgm:spPr/>
    </dgm:pt>
    <dgm:pt modelId="{1271E404-B71F-4E9D-ABFD-74F34AC6CEAA}" type="pres">
      <dgm:prSet presAssocID="{D6AFE4F3-4CCC-44D8-A7DA-D23D42F6EA6D}" presName="vertTwo" presStyleCnt="0"/>
      <dgm:spPr/>
    </dgm:pt>
    <dgm:pt modelId="{42F06293-0B78-46F2-A324-8792BCADA853}" type="pres">
      <dgm:prSet presAssocID="{D6AFE4F3-4CCC-44D8-A7DA-D23D42F6EA6D}" presName="txTwo" presStyleLbl="node2" presStyleIdx="1" presStyleCnt="2" custScaleY="54516">
        <dgm:presLayoutVars>
          <dgm:chPref val="3"/>
        </dgm:presLayoutVars>
      </dgm:prSet>
      <dgm:spPr/>
      <dgm:t>
        <a:bodyPr/>
        <a:lstStyle/>
        <a:p>
          <a:endParaRPr lang="en-US"/>
        </a:p>
      </dgm:t>
    </dgm:pt>
    <dgm:pt modelId="{8528AEA1-F77C-4072-A9DA-98E69831D572}" type="pres">
      <dgm:prSet presAssocID="{D6AFE4F3-4CCC-44D8-A7DA-D23D42F6EA6D}" presName="parTransTwo" presStyleCnt="0"/>
      <dgm:spPr/>
    </dgm:pt>
    <dgm:pt modelId="{3788DD38-798A-4D08-8591-0F88AC3FC4BF}" type="pres">
      <dgm:prSet presAssocID="{D6AFE4F3-4CCC-44D8-A7DA-D23D42F6EA6D}" presName="horzTwo" presStyleCnt="0"/>
      <dgm:spPr/>
    </dgm:pt>
    <dgm:pt modelId="{74D9D3D7-5F53-43CD-A082-1F0D1C08B95D}" type="pres">
      <dgm:prSet presAssocID="{AAE9932B-268D-4EAF-B7CC-397A055FAF49}" presName="vertThree" presStyleCnt="0"/>
      <dgm:spPr/>
    </dgm:pt>
    <dgm:pt modelId="{EE726DDF-A721-4780-945A-418BEE473397}" type="pres">
      <dgm:prSet presAssocID="{AAE9932B-268D-4EAF-B7CC-397A055FAF49}" presName="txThree" presStyleLbl="node3" presStyleIdx="1" presStyleCnt="2" custScaleY="67419">
        <dgm:presLayoutVars>
          <dgm:chPref val="3"/>
        </dgm:presLayoutVars>
      </dgm:prSet>
      <dgm:spPr/>
      <dgm:t>
        <a:bodyPr/>
        <a:lstStyle/>
        <a:p>
          <a:pPr rtl="1"/>
          <a:endParaRPr lang="fa-IR"/>
        </a:p>
      </dgm:t>
    </dgm:pt>
    <dgm:pt modelId="{7996DFEF-C457-4D0F-8487-DA16C0318028}" type="pres">
      <dgm:prSet presAssocID="{AAE9932B-268D-4EAF-B7CC-397A055FAF49}" presName="horzThree" presStyleCnt="0"/>
      <dgm:spPr/>
    </dgm:pt>
  </dgm:ptLst>
  <dgm:cxnLst>
    <dgm:cxn modelId="{71BACD61-6CFB-470F-9275-A0975DC0BEC9}" type="presOf" srcId="{AAE9932B-268D-4EAF-B7CC-397A055FAF49}" destId="{EE726DDF-A721-4780-945A-418BEE473397}" srcOrd="0" destOrd="0" presId="urn:microsoft.com/office/officeart/2005/8/layout/hierarchy4"/>
    <dgm:cxn modelId="{DD53F34D-CA81-41B2-880E-E997F9DD301C}" srcId="{ED764DC7-2811-4325-901F-7685941E1538}" destId="{2368EEE3-2967-4744-A4AF-ECDBC930A507}" srcOrd="0" destOrd="0" parTransId="{4E7B461F-31F6-4CAE-BE1E-645DF0F420B4}" sibTransId="{BDC8D27C-44F5-4516-88EF-3CA69A8A27ED}"/>
    <dgm:cxn modelId="{D778F08C-158A-4F65-B31B-59E0230F250D}" type="presOf" srcId="{2CC0378C-364B-4DA9-92DC-04E8CE6AB7E7}" destId="{D6EB52F3-3A53-46ED-922E-F507C03AA352}" srcOrd="0" destOrd="0" presId="urn:microsoft.com/office/officeart/2005/8/layout/hierarchy4"/>
    <dgm:cxn modelId="{64D70059-3A68-41CD-9F94-3B73B01AB8C9}" type="presOf" srcId="{FCD58DA1-4404-4D30-80D6-39CA54F2F00D}" destId="{D46F9A24-FA7C-4B97-B741-63BC55BBAD00}" srcOrd="0" destOrd="0" presId="urn:microsoft.com/office/officeart/2005/8/layout/hierarchy4"/>
    <dgm:cxn modelId="{28D71DE4-AF77-48DB-9CB7-7DF51663C382}" srcId="{2368EEE3-2967-4744-A4AF-ECDBC930A507}" destId="{2CC0378C-364B-4DA9-92DC-04E8CE6AB7E7}" srcOrd="0" destOrd="0" parTransId="{634D8913-6ED3-4A6F-B3A3-680D233A7AF0}" sibTransId="{A52E1581-D9B2-4ED9-9134-36F675DC2667}"/>
    <dgm:cxn modelId="{6DE8DF1A-BB1C-4050-B87E-911CE6DFB0EB}" srcId="{2CC0378C-364B-4DA9-92DC-04E8CE6AB7E7}" destId="{FCD58DA1-4404-4D30-80D6-39CA54F2F00D}" srcOrd="0" destOrd="0" parTransId="{84D0ED0B-41CD-438F-9E4A-D4D39A0D0ADD}" sibTransId="{02C9C02E-6340-4B91-BC47-DAFCD6CF6163}"/>
    <dgm:cxn modelId="{F19D79BE-03D1-46B7-A0D6-46511EC5AE9C}" type="presOf" srcId="{ED764DC7-2811-4325-901F-7685941E1538}" destId="{9CBC9470-2F7C-4375-BE1A-9512671D371C}" srcOrd="0" destOrd="0" presId="urn:microsoft.com/office/officeart/2005/8/layout/hierarchy4"/>
    <dgm:cxn modelId="{5A951A78-FE3C-4848-B219-B5A6FF22F7C1}" type="presOf" srcId="{D6AFE4F3-4CCC-44D8-A7DA-D23D42F6EA6D}" destId="{42F06293-0B78-46F2-A324-8792BCADA853}" srcOrd="0" destOrd="0" presId="urn:microsoft.com/office/officeart/2005/8/layout/hierarchy4"/>
    <dgm:cxn modelId="{717E588A-C52D-4966-838D-7725041172E9}" srcId="{D6AFE4F3-4CCC-44D8-A7DA-D23D42F6EA6D}" destId="{AAE9932B-268D-4EAF-B7CC-397A055FAF49}" srcOrd="0" destOrd="0" parTransId="{AF49552C-A541-43FA-B153-AA763B8E38CD}" sibTransId="{8C19F4B6-839A-4A12-81F8-28B9A96F2B25}"/>
    <dgm:cxn modelId="{D115E490-CC59-40EF-A4AC-A3CDB7991326}" srcId="{2368EEE3-2967-4744-A4AF-ECDBC930A507}" destId="{D6AFE4F3-4CCC-44D8-A7DA-D23D42F6EA6D}" srcOrd="1" destOrd="0" parTransId="{4DD0F42B-74DB-47E5-B338-0E6CCD4BBCCF}" sibTransId="{34FEFE6B-5557-4961-A1AB-EC5BE6BC5939}"/>
    <dgm:cxn modelId="{5F509AB7-6B76-409A-BD92-B837D1237C6D}" type="presOf" srcId="{2368EEE3-2967-4744-A4AF-ECDBC930A507}" destId="{4E790263-2699-4889-9BFD-4BA23DD6D1A3}" srcOrd="0" destOrd="0" presId="urn:microsoft.com/office/officeart/2005/8/layout/hierarchy4"/>
    <dgm:cxn modelId="{4427C26B-76BC-420D-8D06-D52FB14BA963}" type="presParOf" srcId="{9CBC9470-2F7C-4375-BE1A-9512671D371C}" destId="{9A6C75C5-3CF9-4096-A93D-7C135B4F6FDC}" srcOrd="0" destOrd="0" presId="urn:microsoft.com/office/officeart/2005/8/layout/hierarchy4"/>
    <dgm:cxn modelId="{4E4C77E1-F98F-4540-B426-854F24F87E09}" type="presParOf" srcId="{9A6C75C5-3CF9-4096-A93D-7C135B4F6FDC}" destId="{4E790263-2699-4889-9BFD-4BA23DD6D1A3}" srcOrd="0" destOrd="0" presId="urn:microsoft.com/office/officeart/2005/8/layout/hierarchy4"/>
    <dgm:cxn modelId="{4D8CFDC5-DBBC-454D-94FF-A9C7D89F71C2}" type="presParOf" srcId="{9A6C75C5-3CF9-4096-A93D-7C135B4F6FDC}" destId="{CF59C73E-B021-4CB0-829E-A0CE09EF7B57}" srcOrd="1" destOrd="0" presId="urn:microsoft.com/office/officeart/2005/8/layout/hierarchy4"/>
    <dgm:cxn modelId="{F2C945BB-30B4-4A93-9AF5-14E74446E8AC}" type="presParOf" srcId="{9A6C75C5-3CF9-4096-A93D-7C135B4F6FDC}" destId="{54C88C6A-70CD-48B7-AD40-149DB4AB8E38}" srcOrd="2" destOrd="0" presId="urn:microsoft.com/office/officeart/2005/8/layout/hierarchy4"/>
    <dgm:cxn modelId="{203D14EE-1F48-4935-8102-79F22E67692A}" type="presParOf" srcId="{54C88C6A-70CD-48B7-AD40-149DB4AB8E38}" destId="{BD7095B2-CB34-46B4-9818-87F798740A56}" srcOrd="0" destOrd="0" presId="urn:microsoft.com/office/officeart/2005/8/layout/hierarchy4"/>
    <dgm:cxn modelId="{1137D7C2-5A8D-4409-A7FC-8FB5A3A19D57}" type="presParOf" srcId="{BD7095B2-CB34-46B4-9818-87F798740A56}" destId="{D6EB52F3-3A53-46ED-922E-F507C03AA352}" srcOrd="0" destOrd="0" presId="urn:microsoft.com/office/officeart/2005/8/layout/hierarchy4"/>
    <dgm:cxn modelId="{30D217F0-978F-452A-84F8-8009792FA7B6}" type="presParOf" srcId="{BD7095B2-CB34-46B4-9818-87F798740A56}" destId="{821C05AB-97B7-42DF-B2BF-51C2A973C279}" srcOrd="1" destOrd="0" presId="urn:microsoft.com/office/officeart/2005/8/layout/hierarchy4"/>
    <dgm:cxn modelId="{2EF306EA-83BE-4532-88A2-52D9FF7091BC}" type="presParOf" srcId="{BD7095B2-CB34-46B4-9818-87F798740A56}" destId="{BBD080FC-F735-4225-B11A-A7868991E238}" srcOrd="2" destOrd="0" presId="urn:microsoft.com/office/officeart/2005/8/layout/hierarchy4"/>
    <dgm:cxn modelId="{A3ACA0A3-55A4-47B0-AB78-D3E4000FB3E9}" type="presParOf" srcId="{BBD080FC-F735-4225-B11A-A7868991E238}" destId="{02470FCE-998A-4448-B39D-C5F3FCEB39B6}" srcOrd="0" destOrd="0" presId="urn:microsoft.com/office/officeart/2005/8/layout/hierarchy4"/>
    <dgm:cxn modelId="{C63B0F63-0927-4BCD-8F04-F99A75D5CC65}" type="presParOf" srcId="{02470FCE-998A-4448-B39D-C5F3FCEB39B6}" destId="{D46F9A24-FA7C-4B97-B741-63BC55BBAD00}" srcOrd="0" destOrd="0" presId="urn:microsoft.com/office/officeart/2005/8/layout/hierarchy4"/>
    <dgm:cxn modelId="{43A6C783-E731-49F4-ACFC-0B1AA1BFC577}" type="presParOf" srcId="{02470FCE-998A-4448-B39D-C5F3FCEB39B6}" destId="{570FAD3D-2354-419E-AEB3-61909163B8F2}" srcOrd="1" destOrd="0" presId="urn:microsoft.com/office/officeart/2005/8/layout/hierarchy4"/>
    <dgm:cxn modelId="{D808C26C-7AAF-44B4-8E0C-A516FC4FA0AF}" type="presParOf" srcId="{54C88C6A-70CD-48B7-AD40-149DB4AB8E38}" destId="{568254B4-F84A-47A0-AAA3-76D35652142F}" srcOrd="1" destOrd="0" presId="urn:microsoft.com/office/officeart/2005/8/layout/hierarchy4"/>
    <dgm:cxn modelId="{5484F85A-0D56-4CF6-96C6-421718FBB559}" type="presParOf" srcId="{54C88C6A-70CD-48B7-AD40-149DB4AB8E38}" destId="{1271E404-B71F-4E9D-ABFD-74F34AC6CEAA}" srcOrd="2" destOrd="0" presId="urn:microsoft.com/office/officeart/2005/8/layout/hierarchy4"/>
    <dgm:cxn modelId="{0533B1D2-FB54-402B-8E7C-240361FAC1B5}" type="presParOf" srcId="{1271E404-B71F-4E9D-ABFD-74F34AC6CEAA}" destId="{42F06293-0B78-46F2-A324-8792BCADA853}" srcOrd="0" destOrd="0" presId="urn:microsoft.com/office/officeart/2005/8/layout/hierarchy4"/>
    <dgm:cxn modelId="{F467F3F7-AC36-4EAE-98C8-90B117133F55}" type="presParOf" srcId="{1271E404-B71F-4E9D-ABFD-74F34AC6CEAA}" destId="{8528AEA1-F77C-4072-A9DA-98E69831D572}" srcOrd="1" destOrd="0" presId="urn:microsoft.com/office/officeart/2005/8/layout/hierarchy4"/>
    <dgm:cxn modelId="{02570CA2-1EB5-49E3-9C79-385CE21E9BA7}" type="presParOf" srcId="{1271E404-B71F-4E9D-ABFD-74F34AC6CEAA}" destId="{3788DD38-798A-4D08-8591-0F88AC3FC4BF}" srcOrd="2" destOrd="0" presId="urn:microsoft.com/office/officeart/2005/8/layout/hierarchy4"/>
    <dgm:cxn modelId="{B8F554EC-14E7-4167-9A1B-F30CD9EC96AC}" type="presParOf" srcId="{3788DD38-798A-4D08-8591-0F88AC3FC4BF}" destId="{74D9D3D7-5F53-43CD-A082-1F0D1C08B95D}" srcOrd="0" destOrd="0" presId="urn:microsoft.com/office/officeart/2005/8/layout/hierarchy4"/>
    <dgm:cxn modelId="{9CD12436-C69A-45AE-9AD4-D42F890DD4F9}" type="presParOf" srcId="{74D9D3D7-5F53-43CD-A082-1F0D1C08B95D}" destId="{EE726DDF-A721-4780-945A-418BEE473397}" srcOrd="0" destOrd="0" presId="urn:microsoft.com/office/officeart/2005/8/layout/hierarchy4"/>
    <dgm:cxn modelId="{5E71FF17-E862-4910-A0FE-C1B1358A7663}" type="presParOf" srcId="{74D9D3D7-5F53-43CD-A082-1F0D1C08B95D}" destId="{7996DFEF-C457-4D0F-8487-DA16C0318028}"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F7C733D-3A06-4420-8FB2-D790F08872EC}"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2442E299-0C48-4EA6-AF6F-6ADD492E50B0}">
      <dgm:prSet phldrT="[Text]" custT="1"/>
      <dgm:spPr/>
      <dgm:t>
        <a:bodyPr vert="vert270"/>
        <a:lstStyle/>
        <a:p>
          <a:r>
            <a:rPr lang="fa-IR" sz="2000" dirty="0" smtClean="0">
              <a:cs typeface="B Nazanin" panose="00000400000000000000" pitchFamily="2" charset="-78"/>
            </a:rPr>
            <a:t>کسب شناخت از طریق</a:t>
          </a:r>
          <a:endParaRPr lang="en-US" sz="2000" dirty="0">
            <a:cs typeface="B Nazanin" panose="00000400000000000000" pitchFamily="2" charset="-78"/>
          </a:endParaRPr>
        </a:p>
      </dgm:t>
    </dgm:pt>
    <dgm:pt modelId="{584AA9D1-69FF-4D99-A81D-AAC11C23D4E3}" type="parTrans" cxnId="{7E0F41CC-7ABD-4474-842B-0C18E1F71E4C}">
      <dgm:prSet/>
      <dgm:spPr/>
      <dgm:t>
        <a:bodyPr/>
        <a:lstStyle/>
        <a:p>
          <a:endParaRPr lang="en-US" sz="2000">
            <a:cs typeface="B Nazanin" panose="00000400000000000000" pitchFamily="2" charset="-78"/>
          </a:endParaRPr>
        </a:p>
      </dgm:t>
    </dgm:pt>
    <dgm:pt modelId="{79118A8A-1B5E-4F93-846E-8246D76F463D}" type="sibTrans" cxnId="{7E0F41CC-7ABD-4474-842B-0C18E1F71E4C}">
      <dgm:prSet/>
      <dgm:spPr/>
      <dgm:t>
        <a:bodyPr/>
        <a:lstStyle/>
        <a:p>
          <a:endParaRPr lang="en-US" sz="2000">
            <a:cs typeface="B Nazanin" panose="00000400000000000000" pitchFamily="2" charset="-78"/>
          </a:endParaRPr>
        </a:p>
      </dgm:t>
    </dgm:pt>
    <dgm:pt modelId="{D9A3B8CF-E55A-4384-94A5-C1DF3F38E5E6}">
      <dgm:prSet phldrT="[Text]" custT="1"/>
      <dgm:spPr/>
      <dgm:t>
        <a:bodyPr/>
        <a:lstStyle/>
        <a:p>
          <a:pPr algn="just" rtl="1"/>
          <a:r>
            <a:rPr lang="fa-IR" sz="2000" dirty="0" smtClean="0">
              <a:latin typeface="Symbol" panose="05050102010706020507" pitchFamily="18" charset="2"/>
              <a:ea typeface="MS Mincho" panose="02020609040205080304" pitchFamily="49" charset="-128"/>
              <a:cs typeface="B Nazanin" panose="00000400000000000000" pitchFamily="2" charset="-78"/>
            </a:rPr>
            <a:t>تجربه در حسابرسی واحدهای تجاری که چنین تخصصی برای تهیه صورتهای مالی آنها لازم است.</a:t>
          </a:r>
          <a:endParaRPr lang="en-US" sz="2000" dirty="0">
            <a:cs typeface="B Nazanin" panose="00000400000000000000" pitchFamily="2" charset="-78"/>
          </a:endParaRPr>
        </a:p>
      </dgm:t>
    </dgm:pt>
    <dgm:pt modelId="{3B3DA187-652F-4893-B3DE-E70F84E918F8}" type="parTrans" cxnId="{0D819EC4-2B84-44A6-9A62-30AF309AA621}">
      <dgm:prSet custT="1"/>
      <dgm:spPr/>
      <dgm:t>
        <a:bodyPr/>
        <a:lstStyle/>
        <a:p>
          <a:endParaRPr lang="en-US" sz="2000">
            <a:cs typeface="B Nazanin" panose="00000400000000000000" pitchFamily="2" charset="-78"/>
          </a:endParaRPr>
        </a:p>
      </dgm:t>
    </dgm:pt>
    <dgm:pt modelId="{AE879925-01DF-44DE-B26A-9D2018C8C6FC}" type="sibTrans" cxnId="{0D819EC4-2B84-44A6-9A62-30AF309AA621}">
      <dgm:prSet/>
      <dgm:spPr/>
      <dgm:t>
        <a:bodyPr/>
        <a:lstStyle/>
        <a:p>
          <a:endParaRPr lang="en-US" sz="2000">
            <a:cs typeface="B Nazanin" panose="00000400000000000000" pitchFamily="2" charset="-78"/>
          </a:endParaRPr>
        </a:p>
      </dgm:t>
    </dgm:pt>
    <dgm:pt modelId="{E9E0A196-3B9D-43EF-B011-78DF06C2A931}">
      <dgm:prSet phldrT="[Text]" custT="1"/>
      <dgm:spPr/>
      <dgm:t>
        <a:bodyPr/>
        <a:lstStyle/>
        <a:p>
          <a:pPr algn="just" rtl="1"/>
          <a:r>
            <a:rPr lang="fa-IR" sz="2000" dirty="0" smtClean="0">
              <a:latin typeface="Symbol" panose="05050102010706020507" pitchFamily="18" charset="2"/>
              <a:ea typeface="MS Mincho" panose="02020609040205080304" pitchFamily="49" charset="-128"/>
              <a:cs typeface="B Nazanin" panose="00000400000000000000" pitchFamily="2" charset="-78"/>
            </a:rPr>
            <a:t>آموزش یا ارتقای حرفه‌ای در حوزه‌ای خاص. این امر می‌تواند شامل دوره‌های رسمی آموزشی یا مذاکره با متخصصین در حوزه مرتبط به منظور افزایش توانایی‌های حسابرس برای مواجهه با موضوعات مطرح در آن حوزه باشد. این‌گونه مذاکرات متفاوت از مشورت با کارشناس حسابرس در خصوص مجموعه‌ای مشخص از شرایط پیش‌آمده کاری است که در خلال آن تمامی حقایق مربوط در اختیار کارشناس قرار داده می‌شود تا بتواند در مورد موضوعی خاص آگاهانه نظر دهد.</a:t>
          </a:r>
          <a:endParaRPr lang="en-US" sz="2000" dirty="0">
            <a:cs typeface="B Nazanin" panose="00000400000000000000" pitchFamily="2" charset="-78"/>
          </a:endParaRPr>
        </a:p>
      </dgm:t>
    </dgm:pt>
    <dgm:pt modelId="{C2C42D2A-1D63-4FA2-86D3-D1383C872406}" type="parTrans" cxnId="{109DD997-DE9F-4FB2-8C13-8A3D67023EEF}">
      <dgm:prSet custT="1"/>
      <dgm:spPr/>
      <dgm:t>
        <a:bodyPr/>
        <a:lstStyle/>
        <a:p>
          <a:endParaRPr lang="en-US" sz="2000">
            <a:cs typeface="B Nazanin" panose="00000400000000000000" pitchFamily="2" charset="-78"/>
          </a:endParaRPr>
        </a:p>
      </dgm:t>
    </dgm:pt>
    <dgm:pt modelId="{70192D1B-6350-48CE-86E6-13DF45CC78BE}" type="sibTrans" cxnId="{109DD997-DE9F-4FB2-8C13-8A3D67023EEF}">
      <dgm:prSet/>
      <dgm:spPr/>
      <dgm:t>
        <a:bodyPr/>
        <a:lstStyle/>
        <a:p>
          <a:endParaRPr lang="en-US" sz="2000">
            <a:cs typeface="B Nazanin" panose="00000400000000000000" pitchFamily="2" charset="-78"/>
          </a:endParaRPr>
        </a:p>
      </dgm:t>
    </dgm:pt>
    <dgm:pt modelId="{A121B3C3-E9F5-453A-AF33-201ED3ECDE00}">
      <dgm:prSet phldrT="[Text]" custT="1"/>
      <dgm:spPr/>
      <dgm:t>
        <a:bodyPr/>
        <a:lstStyle/>
        <a:p>
          <a:pPr algn="just" rtl="1"/>
          <a:r>
            <a:rPr lang="fa-IR" sz="2000" dirty="0" smtClean="0">
              <a:latin typeface="Symbol" panose="05050102010706020507" pitchFamily="18" charset="2"/>
              <a:ea typeface="MS Mincho" panose="02020609040205080304" pitchFamily="49" charset="-128"/>
              <a:cs typeface="B Nazanin" panose="00000400000000000000" pitchFamily="2" charset="-78"/>
            </a:rPr>
            <a:t>مذاکره با حسابرسانی که کارهای مشابه انجام داده‌اند.</a:t>
          </a:r>
          <a:endParaRPr lang="en-US" sz="2000" dirty="0">
            <a:cs typeface="B Nazanin" panose="00000400000000000000" pitchFamily="2" charset="-78"/>
          </a:endParaRPr>
        </a:p>
      </dgm:t>
    </dgm:pt>
    <dgm:pt modelId="{185401FA-3601-468F-A298-3FE10AE6AFB6}" type="parTrans" cxnId="{3B2271E1-9128-4D7E-BEAC-45F55E8208A2}">
      <dgm:prSet custT="1"/>
      <dgm:spPr/>
      <dgm:t>
        <a:bodyPr/>
        <a:lstStyle/>
        <a:p>
          <a:endParaRPr lang="en-US" sz="2000">
            <a:cs typeface="B Nazanin" panose="00000400000000000000" pitchFamily="2" charset="-78"/>
          </a:endParaRPr>
        </a:p>
      </dgm:t>
    </dgm:pt>
    <dgm:pt modelId="{406AC556-5771-43B3-82C6-3E97EFB9825E}" type="sibTrans" cxnId="{3B2271E1-9128-4D7E-BEAC-45F55E8208A2}">
      <dgm:prSet/>
      <dgm:spPr/>
      <dgm:t>
        <a:bodyPr/>
        <a:lstStyle/>
        <a:p>
          <a:endParaRPr lang="en-US" sz="2000">
            <a:cs typeface="B Nazanin" panose="00000400000000000000" pitchFamily="2" charset="-78"/>
          </a:endParaRPr>
        </a:p>
      </dgm:t>
    </dgm:pt>
    <dgm:pt modelId="{068BED0A-0960-49D7-A007-3DF862711B39}" type="pres">
      <dgm:prSet presAssocID="{1F7C733D-3A06-4420-8FB2-D790F08872EC}" presName="Name0" presStyleCnt="0">
        <dgm:presLayoutVars>
          <dgm:chPref val="1"/>
          <dgm:dir val="rev"/>
          <dgm:animOne val="branch"/>
          <dgm:animLvl val="lvl"/>
          <dgm:resizeHandles val="exact"/>
        </dgm:presLayoutVars>
      </dgm:prSet>
      <dgm:spPr/>
      <dgm:t>
        <a:bodyPr/>
        <a:lstStyle/>
        <a:p>
          <a:pPr rtl="1"/>
          <a:endParaRPr lang="fa-IR"/>
        </a:p>
      </dgm:t>
    </dgm:pt>
    <dgm:pt modelId="{9B8EC554-BD23-43B7-B730-F055B106B928}" type="pres">
      <dgm:prSet presAssocID="{2442E299-0C48-4EA6-AF6F-6ADD492E50B0}" presName="root1" presStyleCnt="0"/>
      <dgm:spPr/>
    </dgm:pt>
    <dgm:pt modelId="{A2383F25-796F-48C0-ACB4-BA367EC1CFE1}" type="pres">
      <dgm:prSet presAssocID="{2442E299-0C48-4EA6-AF6F-6ADD492E50B0}" presName="LevelOneTextNode" presStyleLbl="node0" presStyleIdx="0" presStyleCnt="1" custScaleX="196374" custScaleY="63836">
        <dgm:presLayoutVars>
          <dgm:chPref val="3"/>
        </dgm:presLayoutVars>
      </dgm:prSet>
      <dgm:spPr/>
      <dgm:t>
        <a:bodyPr/>
        <a:lstStyle/>
        <a:p>
          <a:endParaRPr lang="en-US"/>
        </a:p>
      </dgm:t>
    </dgm:pt>
    <dgm:pt modelId="{F61E32F8-8657-4B8B-B0D2-9471BED827F7}" type="pres">
      <dgm:prSet presAssocID="{2442E299-0C48-4EA6-AF6F-6ADD492E50B0}" presName="level2hierChild" presStyleCnt="0"/>
      <dgm:spPr/>
    </dgm:pt>
    <dgm:pt modelId="{51F7F2DB-7309-48BD-85CD-596159155FB1}" type="pres">
      <dgm:prSet presAssocID="{3B3DA187-652F-4893-B3DE-E70F84E918F8}" presName="conn2-1" presStyleLbl="parChTrans1D2" presStyleIdx="0" presStyleCnt="3"/>
      <dgm:spPr/>
      <dgm:t>
        <a:bodyPr/>
        <a:lstStyle/>
        <a:p>
          <a:pPr rtl="1"/>
          <a:endParaRPr lang="fa-IR"/>
        </a:p>
      </dgm:t>
    </dgm:pt>
    <dgm:pt modelId="{43A0CF91-DDF3-40D0-AC8B-997A82E320D4}" type="pres">
      <dgm:prSet presAssocID="{3B3DA187-652F-4893-B3DE-E70F84E918F8}" presName="connTx" presStyleLbl="parChTrans1D2" presStyleIdx="0" presStyleCnt="3"/>
      <dgm:spPr/>
      <dgm:t>
        <a:bodyPr/>
        <a:lstStyle/>
        <a:p>
          <a:pPr rtl="1"/>
          <a:endParaRPr lang="fa-IR"/>
        </a:p>
      </dgm:t>
    </dgm:pt>
    <dgm:pt modelId="{8BD40DCF-F567-42EA-A2F2-9795ED4D14D5}" type="pres">
      <dgm:prSet presAssocID="{D9A3B8CF-E55A-4384-94A5-C1DF3F38E5E6}" presName="root2" presStyleCnt="0"/>
      <dgm:spPr/>
    </dgm:pt>
    <dgm:pt modelId="{129E9D88-2C43-4B97-9C0E-E5301660227C}" type="pres">
      <dgm:prSet presAssocID="{D9A3B8CF-E55A-4384-94A5-C1DF3F38E5E6}" presName="LevelTwoTextNode" presStyleLbl="node2" presStyleIdx="0" presStyleCnt="3" custScaleX="305445">
        <dgm:presLayoutVars>
          <dgm:chPref val="3"/>
        </dgm:presLayoutVars>
      </dgm:prSet>
      <dgm:spPr/>
      <dgm:t>
        <a:bodyPr/>
        <a:lstStyle/>
        <a:p>
          <a:endParaRPr lang="en-US"/>
        </a:p>
      </dgm:t>
    </dgm:pt>
    <dgm:pt modelId="{31A5BCF7-7200-47B8-95C4-CD65DB4FFC5C}" type="pres">
      <dgm:prSet presAssocID="{D9A3B8CF-E55A-4384-94A5-C1DF3F38E5E6}" presName="level3hierChild" presStyleCnt="0"/>
      <dgm:spPr/>
    </dgm:pt>
    <dgm:pt modelId="{9A90858E-83CE-44B4-B412-13A3E6608F72}" type="pres">
      <dgm:prSet presAssocID="{C2C42D2A-1D63-4FA2-86D3-D1383C872406}" presName="conn2-1" presStyleLbl="parChTrans1D2" presStyleIdx="1" presStyleCnt="3"/>
      <dgm:spPr/>
      <dgm:t>
        <a:bodyPr/>
        <a:lstStyle/>
        <a:p>
          <a:pPr rtl="1"/>
          <a:endParaRPr lang="fa-IR"/>
        </a:p>
      </dgm:t>
    </dgm:pt>
    <dgm:pt modelId="{DC650C21-2E6D-4AD3-B7DC-7AC735B709F4}" type="pres">
      <dgm:prSet presAssocID="{C2C42D2A-1D63-4FA2-86D3-D1383C872406}" presName="connTx" presStyleLbl="parChTrans1D2" presStyleIdx="1" presStyleCnt="3"/>
      <dgm:spPr/>
      <dgm:t>
        <a:bodyPr/>
        <a:lstStyle/>
        <a:p>
          <a:pPr rtl="1"/>
          <a:endParaRPr lang="fa-IR"/>
        </a:p>
      </dgm:t>
    </dgm:pt>
    <dgm:pt modelId="{D71AFD1A-F635-413A-9582-47D2B073858B}" type="pres">
      <dgm:prSet presAssocID="{E9E0A196-3B9D-43EF-B011-78DF06C2A931}" presName="root2" presStyleCnt="0"/>
      <dgm:spPr/>
    </dgm:pt>
    <dgm:pt modelId="{4E5969DD-8F96-4AA3-80A0-5B76392A07B6}" type="pres">
      <dgm:prSet presAssocID="{E9E0A196-3B9D-43EF-B011-78DF06C2A931}" presName="LevelTwoTextNode" presStyleLbl="node2" presStyleIdx="1" presStyleCnt="3" custScaleX="305445" custScaleY="318098">
        <dgm:presLayoutVars>
          <dgm:chPref val="3"/>
        </dgm:presLayoutVars>
      </dgm:prSet>
      <dgm:spPr/>
      <dgm:t>
        <a:bodyPr/>
        <a:lstStyle/>
        <a:p>
          <a:endParaRPr lang="en-US"/>
        </a:p>
      </dgm:t>
    </dgm:pt>
    <dgm:pt modelId="{5BFC33F9-D411-4F0E-ADA4-9EA949CBA13F}" type="pres">
      <dgm:prSet presAssocID="{E9E0A196-3B9D-43EF-B011-78DF06C2A931}" presName="level3hierChild" presStyleCnt="0"/>
      <dgm:spPr/>
    </dgm:pt>
    <dgm:pt modelId="{ADB3CDFF-EFFB-4945-9786-E578204A2FC3}" type="pres">
      <dgm:prSet presAssocID="{185401FA-3601-468F-A298-3FE10AE6AFB6}" presName="conn2-1" presStyleLbl="parChTrans1D2" presStyleIdx="2" presStyleCnt="3"/>
      <dgm:spPr/>
      <dgm:t>
        <a:bodyPr/>
        <a:lstStyle/>
        <a:p>
          <a:pPr rtl="1"/>
          <a:endParaRPr lang="fa-IR"/>
        </a:p>
      </dgm:t>
    </dgm:pt>
    <dgm:pt modelId="{F1C4B2C6-382C-41C8-B940-CF288E15C906}" type="pres">
      <dgm:prSet presAssocID="{185401FA-3601-468F-A298-3FE10AE6AFB6}" presName="connTx" presStyleLbl="parChTrans1D2" presStyleIdx="2" presStyleCnt="3"/>
      <dgm:spPr/>
      <dgm:t>
        <a:bodyPr/>
        <a:lstStyle/>
        <a:p>
          <a:pPr rtl="1"/>
          <a:endParaRPr lang="fa-IR"/>
        </a:p>
      </dgm:t>
    </dgm:pt>
    <dgm:pt modelId="{757C4F21-3223-4A55-8345-AE478ED1B1F9}" type="pres">
      <dgm:prSet presAssocID="{A121B3C3-E9F5-453A-AF33-201ED3ECDE00}" presName="root2" presStyleCnt="0"/>
      <dgm:spPr/>
    </dgm:pt>
    <dgm:pt modelId="{4530E150-573B-4B97-BFB7-C9DAB0920E1D}" type="pres">
      <dgm:prSet presAssocID="{A121B3C3-E9F5-453A-AF33-201ED3ECDE00}" presName="LevelTwoTextNode" presStyleLbl="node2" presStyleIdx="2" presStyleCnt="3" custScaleX="305445">
        <dgm:presLayoutVars>
          <dgm:chPref val="3"/>
        </dgm:presLayoutVars>
      </dgm:prSet>
      <dgm:spPr/>
      <dgm:t>
        <a:bodyPr/>
        <a:lstStyle/>
        <a:p>
          <a:endParaRPr lang="en-US"/>
        </a:p>
      </dgm:t>
    </dgm:pt>
    <dgm:pt modelId="{FA739160-AF07-402D-8D62-AF9BE8436EF1}" type="pres">
      <dgm:prSet presAssocID="{A121B3C3-E9F5-453A-AF33-201ED3ECDE00}" presName="level3hierChild" presStyleCnt="0"/>
      <dgm:spPr/>
    </dgm:pt>
  </dgm:ptLst>
  <dgm:cxnLst>
    <dgm:cxn modelId="{4315FF10-0412-49A6-829D-2FCFCB047BCA}" type="presOf" srcId="{C2C42D2A-1D63-4FA2-86D3-D1383C872406}" destId="{DC650C21-2E6D-4AD3-B7DC-7AC735B709F4}" srcOrd="1" destOrd="0" presId="urn:microsoft.com/office/officeart/2008/layout/HorizontalMultiLevelHierarchy"/>
    <dgm:cxn modelId="{109DD997-DE9F-4FB2-8C13-8A3D67023EEF}" srcId="{2442E299-0C48-4EA6-AF6F-6ADD492E50B0}" destId="{E9E0A196-3B9D-43EF-B011-78DF06C2A931}" srcOrd="1" destOrd="0" parTransId="{C2C42D2A-1D63-4FA2-86D3-D1383C872406}" sibTransId="{70192D1B-6350-48CE-86E6-13DF45CC78BE}"/>
    <dgm:cxn modelId="{3B67553D-A88D-4980-BAC7-2BBDF0442311}" type="presOf" srcId="{C2C42D2A-1D63-4FA2-86D3-D1383C872406}" destId="{9A90858E-83CE-44B4-B412-13A3E6608F72}" srcOrd="0" destOrd="0" presId="urn:microsoft.com/office/officeart/2008/layout/HorizontalMultiLevelHierarchy"/>
    <dgm:cxn modelId="{FFE473F4-6D29-4A7E-AEC2-1890CE345194}" type="presOf" srcId="{E9E0A196-3B9D-43EF-B011-78DF06C2A931}" destId="{4E5969DD-8F96-4AA3-80A0-5B76392A07B6}" srcOrd="0" destOrd="0" presId="urn:microsoft.com/office/officeart/2008/layout/HorizontalMultiLevelHierarchy"/>
    <dgm:cxn modelId="{DCB3D1B2-6F46-40F6-A4A8-BC4151A4E7FF}" type="presOf" srcId="{A121B3C3-E9F5-453A-AF33-201ED3ECDE00}" destId="{4530E150-573B-4B97-BFB7-C9DAB0920E1D}" srcOrd="0" destOrd="0" presId="urn:microsoft.com/office/officeart/2008/layout/HorizontalMultiLevelHierarchy"/>
    <dgm:cxn modelId="{3B2271E1-9128-4D7E-BEAC-45F55E8208A2}" srcId="{2442E299-0C48-4EA6-AF6F-6ADD492E50B0}" destId="{A121B3C3-E9F5-453A-AF33-201ED3ECDE00}" srcOrd="2" destOrd="0" parTransId="{185401FA-3601-468F-A298-3FE10AE6AFB6}" sibTransId="{406AC556-5771-43B3-82C6-3E97EFB9825E}"/>
    <dgm:cxn modelId="{34BD1AC5-7771-4DBE-9CC7-38008C4B6957}" type="presOf" srcId="{3B3DA187-652F-4893-B3DE-E70F84E918F8}" destId="{43A0CF91-DDF3-40D0-AC8B-997A82E320D4}" srcOrd="1" destOrd="0" presId="urn:microsoft.com/office/officeart/2008/layout/HorizontalMultiLevelHierarchy"/>
    <dgm:cxn modelId="{5F6533AC-B275-4B36-BF35-54A97907A913}" type="presOf" srcId="{D9A3B8CF-E55A-4384-94A5-C1DF3F38E5E6}" destId="{129E9D88-2C43-4B97-9C0E-E5301660227C}" srcOrd="0" destOrd="0" presId="urn:microsoft.com/office/officeart/2008/layout/HorizontalMultiLevelHierarchy"/>
    <dgm:cxn modelId="{4ADB939C-6744-4F97-B188-1A9DE3532A43}" type="presOf" srcId="{185401FA-3601-468F-A298-3FE10AE6AFB6}" destId="{F1C4B2C6-382C-41C8-B940-CF288E15C906}" srcOrd="1" destOrd="0" presId="urn:microsoft.com/office/officeart/2008/layout/HorizontalMultiLevelHierarchy"/>
    <dgm:cxn modelId="{F0B0E48F-F45C-4537-8047-39524ED13B4E}" type="presOf" srcId="{185401FA-3601-468F-A298-3FE10AE6AFB6}" destId="{ADB3CDFF-EFFB-4945-9786-E578204A2FC3}" srcOrd="0" destOrd="0" presId="urn:microsoft.com/office/officeart/2008/layout/HorizontalMultiLevelHierarchy"/>
    <dgm:cxn modelId="{7E0F41CC-7ABD-4474-842B-0C18E1F71E4C}" srcId="{1F7C733D-3A06-4420-8FB2-D790F08872EC}" destId="{2442E299-0C48-4EA6-AF6F-6ADD492E50B0}" srcOrd="0" destOrd="0" parTransId="{584AA9D1-69FF-4D99-A81D-AAC11C23D4E3}" sibTransId="{79118A8A-1B5E-4F93-846E-8246D76F463D}"/>
    <dgm:cxn modelId="{81E493BA-69CB-4D1F-ADD7-69E9D85668C6}" type="presOf" srcId="{1F7C733D-3A06-4420-8FB2-D790F08872EC}" destId="{068BED0A-0960-49D7-A007-3DF862711B39}" srcOrd="0" destOrd="0" presId="urn:microsoft.com/office/officeart/2008/layout/HorizontalMultiLevelHierarchy"/>
    <dgm:cxn modelId="{333A111C-0681-44D7-A88A-C39DEE6DB8CB}" type="presOf" srcId="{3B3DA187-652F-4893-B3DE-E70F84E918F8}" destId="{51F7F2DB-7309-48BD-85CD-596159155FB1}" srcOrd="0" destOrd="0" presId="urn:microsoft.com/office/officeart/2008/layout/HorizontalMultiLevelHierarchy"/>
    <dgm:cxn modelId="{3C5EE2F5-5EBF-4E83-9817-9E0D7245A61E}" type="presOf" srcId="{2442E299-0C48-4EA6-AF6F-6ADD492E50B0}" destId="{A2383F25-796F-48C0-ACB4-BA367EC1CFE1}" srcOrd="0" destOrd="0" presId="urn:microsoft.com/office/officeart/2008/layout/HorizontalMultiLevelHierarchy"/>
    <dgm:cxn modelId="{0D819EC4-2B84-44A6-9A62-30AF309AA621}" srcId="{2442E299-0C48-4EA6-AF6F-6ADD492E50B0}" destId="{D9A3B8CF-E55A-4384-94A5-C1DF3F38E5E6}" srcOrd="0" destOrd="0" parTransId="{3B3DA187-652F-4893-B3DE-E70F84E918F8}" sibTransId="{AE879925-01DF-44DE-B26A-9D2018C8C6FC}"/>
    <dgm:cxn modelId="{809A95BB-617C-40C0-8B52-7347FEB4543D}" type="presParOf" srcId="{068BED0A-0960-49D7-A007-3DF862711B39}" destId="{9B8EC554-BD23-43B7-B730-F055B106B928}" srcOrd="0" destOrd="0" presId="urn:microsoft.com/office/officeart/2008/layout/HorizontalMultiLevelHierarchy"/>
    <dgm:cxn modelId="{7228B2D9-A6E3-46C5-B41D-ACBD60EAAF3F}" type="presParOf" srcId="{9B8EC554-BD23-43B7-B730-F055B106B928}" destId="{A2383F25-796F-48C0-ACB4-BA367EC1CFE1}" srcOrd="0" destOrd="0" presId="urn:microsoft.com/office/officeart/2008/layout/HorizontalMultiLevelHierarchy"/>
    <dgm:cxn modelId="{24BFD1A4-816D-4031-8BDF-5FB83F1B1C88}" type="presParOf" srcId="{9B8EC554-BD23-43B7-B730-F055B106B928}" destId="{F61E32F8-8657-4B8B-B0D2-9471BED827F7}" srcOrd="1" destOrd="0" presId="urn:microsoft.com/office/officeart/2008/layout/HorizontalMultiLevelHierarchy"/>
    <dgm:cxn modelId="{1F90F847-72E3-4A52-B426-C4715A321B99}" type="presParOf" srcId="{F61E32F8-8657-4B8B-B0D2-9471BED827F7}" destId="{51F7F2DB-7309-48BD-85CD-596159155FB1}" srcOrd="0" destOrd="0" presId="urn:microsoft.com/office/officeart/2008/layout/HorizontalMultiLevelHierarchy"/>
    <dgm:cxn modelId="{3081EF35-0691-4BF4-BDCB-B7786FCB631B}" type="presParOf" srcId="{51F7F2DB-7309-48BD-85CD-596159155FB1}" destId="{43A0CF91-DDF3-40D0-AC8B-997A82E320D4}" srcOrd="0" destOrd="0" presId="urn:microsoft.com/office/officeart/2008/layout/HorizontalMultiLevelHierarchy"/>
    <dgm:cxn modelId="{BC8ED544-742E-4837-8467-673DE45E6566}" type="presParOf" srcId="{F61E32F8-8657-4B8B-B0D2-9471BED827F7}" destId="{8BD40DCF-F567-42EA-A2F2-9795ED4D14D5}" srcOrd="1" destOrd="0" presId="urn:microsoft.com/office/officeart/2008/layout/HorizontalMultiLevelHierarchy"/>
    <dgm:cxn modelId="{CCB1091A-5F88-4857-94CC-325A98BB00E6}" type="presParOf" srcId="{8BD40DCF-F567-42EA-A2F2-9795ED4D14D5}" destId="{129E9D88-2C43-4B97-9C0E-E5301660227C}" srcOrd="0" destOrd="0" presId="urn:microsoft.com/office/officeart/2008/layout/HorizontalMultiLevelHierarchy"/>
    <dgm:cxn modelId="{76B567A8-E22D-4AF0-B09C-8CFF2CF93108}" type="presParOf" srcId="{8BD40DCF-F567-42EA-A2F2-9795ED4D14D5}" destId="{31A5BCF7-7200-47B8-95C4-CD65DB4FFC5C}" srcOrd="1" destOrd="0" presId="urn:microsoft.com/office/officeart/2008/layout/HorizontalMultiLevelHierarchy"/>
    <dgm:cxn modelId="{78C943B6-E699-4367-BFB2-6AF8DB34D78C}" type="presParOf" srcId="{F61E32F8-8657-4B8B-B0D2-9471BED827F7}" destId="{9A90858E-83CE-44B4-B412-13A3E6608F72}" srcOrd="2" destOrd="0" presId="urn:microsoft.com/office/officeart/2008/layout/HorizontalMultiLevelHierarchy"/>
    <dgm:cxn modelId="{C8700B38-B470-4D56-A181-55929B057E7F}" type="presParOf" srcId="{9A90858E-83CE-44B4-B412-13A3E6608F72}" destId="{DC650C21-2E6D-4AD3-B7DC-7AC735B709F4}" srcOrd="0" destOrd="0" presId="urn:microsoft.com/office/officeart/2008/layout/HorizontalMultiLevelHierarchy"/>
    <dgm:cxn modelId="{65FC6D19-92B7-47DD-B6AB-B1ACEFACEE94}" type="presParOf" srcId="{F61E32F8-8657-4B8B-B0D2-9471BED827F7}" destId="{D71AFD1A-F635-413A-9582-47D2B073858B}" srcOrd="3" destOrd="0" presId="urn:microsoft.com/office/officeart/2008/layout/HorizontalMultiLevelHierarchy"/>
    <dgm:cxn modelId="{3269E837-90D7-42D4-B48A-620BA06F7ECD}" type="presParOf" srcId="{D71AFD1A-F635-413A-9582-47D2B073858B}" destId="{4E5969DD-8F96-4AA3-80A0-5B76392A07B6}" srcOrd="0" destOrd="0" presId="urn:microsoft.com/office/officeart/2008/layout/HorizontalMultiLevelHierarchy"/>
    <dgm:cxn modelId="{1574847D-5AA0-47D0-BC7C-AE2E23A325EF}" type="presParOf" srcId="{D71AFD1A-F635-413A-9582-47D2B073858B}" destId="{5BFC33F9-D411-4F0E-ADA4-9EA949CBA13F}" srcOrd="1" destOrd="0" presId="urn:microsoft.com/office/officeart/2008/layout/HorizontalMultiLevelHierarchy"/>
    <dgm:cxn modelId="{BEA06A80-4443-4B22-87A6-BCE726950FC4}" type="presParOf" srcId="{F61E32F8-8657-4B8B-B0D2-9471BED827F7}" destId="{ADB3CDFF-EFFB-4945-9786-E578204A2FC3}" srcOrd="4" destOrd="0" presId="urn:microsoft.com/office/officeart/2008/layout/HorizontalMultiLevelHierarchy"/>
    <dgm:cxn modelId="{0AACEE10-306B-47BB-9A98-D7D46E5C8A2C}" type="presParOf" srcId="{ADB3CDFF-EFFB-4945-9786-E578204A2FC3}" destId="{F1C4B2C6-382C-41C8-B940-CF288E15C906}" srcOrd="0" destOrd="0" presId="urn:microsoft.com/office/officeart/2008/layout/HorizontalMultiLevelHierarchy"/>
    <dgm:cxn modelId="{F49BFAC0-8045-435E-A2A9-90E6E327BAA8}" type="presParOf" srcId="{F61E32F8-8657-4B8B-B0D2-9471BED827F7}" destId="{757C4F21-3223-4A55-8345-AE478ED1B1F9}" srcOrd="5" destOrd="0" presId="urn:microsoft.com/office/officeart/2008/layout/HorizontalMultiLevelHierarchy"/>
    <dgm:cxn modelId="{46719E91-5BA6-4819-80C5-07E54515153D}" type="presParOf" srcId="{757C4F21-3223-4A55-8345-AE478ED1B1F9}" destId="{4530E150-573B-4B97-BFB7-C9DAB0920E1D}" srcOrd="0" destOrd="0" presId="urn:microsoft.com/office/officeart/2008/layout/HorizontalMultiLevelHierarchy"/>
    <dgm:cxn modelId="{E62DEDDA-5FFF-4D2F-A726-231730E96990}" type="presParOf" srcId="{757C4F21-3223-4A55-8345-AE478ED1B1F9}" destId="{FA739160-AF07-402D-8D62-AF9BE8436EF1}"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7EF7806-DDC0-498B-A618-3E65FDE53ED5}"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C8DA223C-8089-45B7-B666-53D17FA0B5E5}">
      <dgm:prSet phldrT="[Text]" custT="1"/>
      <dgm:spPr/>
      <dgm:t>
        <a:bodyPr vert="vert270"/>
        <a:lstStyle/>
        <a:p>
          <a:pPr rtl="1"/>
          <a:r>
            <a:rPr lang="fa-IR" sz="2000" spc="-20" dirty="0" smtClean="0">
              <a:latin typeface="Times New Roman" panose="02020603050405020304" pitchFamily="18" charset="0"/>
              <a:ea typeface="MS Mincho" panose="02020609040205080304" pitchFamily="49" charset="-128"/>
              <a:cs typeface="B Zar" panose="00000400000000000000" pitchFamily="2" charset="-78"/>
            </a:rPr>
            <a:t>ملاحظات مؤثر بر تصمیم حسابرس در مورد استفاده از کارشناس حسابرس می‌تواند شامل موارد زیر باشد: </a:t>
          </a:r>
          <a:endParaRPr lang="en-US" sz="2000" dirty="0"/>
        </a:p>
      </dgm:t>
    </dgm:pt>
    <dgm:pt modelId="{C8387689-AE23-4A79-9BB1-F52B3B64EFE7}" type="parTrans" cxnId="{CDE6A404-5679-4F78-9156-7FCD109B3926}">
      <dgm:prSet/>
      <dgm:spPr/>
      <dgm:t>
        <a:bodyPr/>
        <a:lstStyle/>
        <a:p>
          <a:endParaRPr lang="en-US" sz="2000"/>
        </a:p>
      </dgm:t>
    </dgm:pt>
    <dgm:pt modelId="{DC03CD8C-C023-4048-9CB0-15A23938D57D}" type="sibTrans" cxnId="{CDE6A404-5679-4F78-9156-7FCD109B3926}">
      <dgm:prSet/>
      <dgm:spPr/>
      <dgm:t>
        <a:bodyPr/>
        <a:lstStyle/>
        <a:p>
          <a:endParaRPr lang="en-US" sz="2000"/>
        </a:p>
      </dgm:t>
    </dgm:pt>
    <dgm:pt modelId="{AE727E62-142D-40DD-B3A4-E48488D1C31E}">
      <dgm:prSet phldrT="[Text]" custT="1"/>
      <dgm:spPr/>
      <dgm:t>
        <a:bodyPr/>
        <a:lstStyle/>
        <a:p>
          <a:pPr rtl="1"/>
          <a:r>
            <a:rPr lang="fa-IR" sz="2000" dirty="0" smtClean="0">
              <a:latin typeface="Symbol" panose="05050102010706020507" pitchFamily="18" charset="2"/>
              <a:ea typeface="MS Mincho" panose="02020609040205080304" pitchFamily="49" charset="-128"/>
              <a:cs typeface="B Zar" panose="00000400000000000000" pitchFamily="2" charset="-78"/>
            </a:rPr>
            <a:t>اینکه آیا مدیران اجرایی در تهیه صورتهای مالی، از کارشناس واحد تجاری استفاده کرده‌اند یا خیر.</a:t>
          </a:r>
          <a:endParaRPr lang="en-US" sz="2000" dirty="0"/>
        </a:p>
      </dgm:t>
    </dgm:pt>
    <dgm:pt modelId="{50185EF4-E869-4DCC-B8D9-8D2B423E516A}" type="parTrans" cxnId="{4DEE468E-9EB8-43D1-A35B-C320AAC73175}">
      <dgm:prSet custT="1"/>
      <dgm:spPr/>
      <dgm:t>
        <a:bodyPr/>
        <a:lstStyle/>
        <a:p>
          <a:endParaRPr lang="en-US" sz="2000"/>
        </a:p>
      </dgm:t>
    </dgm:pt>
    <dgm:pt modelId="{B35F831E-3D8D-42E9-BB43-9F114D622D54}" type="sibTrans" cxnId="{4DEE468E-9EB8-43D1-A35B-C320AAC73175}">
      <dgm:prSet/>
      <dgm:spPr/>
      <dgm:t>
        <a:bodyPr/>
        <a:lstStyle/>
        <a:p>
          <a:endParaRPr lang="en-US" sz="2000"/>
        </a:p>
      </dgm:t>
    </dgm:pt>
    <dgm:pt modelId="{995830D9-5B6C-4EFF-B057-57D4D87E973E}">
      <dgm:prSet phldrT="[Text]" custT="1"/>
      <dgm:spPr/>
      <dgm:t>
        <a:bodyPr/>
        <a:lstStyle/>
        <a:p>
          <a:pPr rtl="1"/>
          <a:r>
            <a:rPr lang="fa-IR" sz="2000" dirty="0" smtClean="0">
              <a:latin typeface="Symbol" panose="05050102010706020507" pitchFamily="18" charset="2"/>
              <a:ea typeface="MS Mincho" panose="02020609040205080304" pitchFamily="49" charset="-128"/>
              <a:cs typeface="B Zar" panose="00000400000000000000" pitchFamily="2" charset="-78"/>
            </a:rPr>
            <a:t>ماهیت و اهمیت موضوع شامل پیچیدگی آن.</a:t>
          </a:r>
          <a:endParaRPr lang="en-US" sz="2000" dirty="0"/>
        </a:p>
      </dgm:t>
    </dgm:pt>
    <dgm:pt modelId="{95EEA4A5-62DE-4925-89A8-4B692077140E}" type="parTrans" cxnId="{F8C12F6E-E817-4D20-BEE5-0715E2B76982}">
      <dgm:prSet custT="1"/>
      <dgm:spPr/>
      <dgm:t>
        <a:bodyPr/>
        <a:lstStyle/>
        <a:p>
          <a:endParaRPr lang="en-US" sz="2000"/>
        </a:p>
      </dgm:t>
    </dgm:pt>
    <dgm:pt modelId="{61D0062F-78D2-486F-8E6E-740182AE416C}" type="sibTrans" cxnId="{F8C12F6E-E817-4D20-BEE5-0715E2B76982}">
      <dgm:prSet/>
      <dgm:spPr/>
      <dgm:t>
        <a:bodyPr/>
        <a:lstStyle/>
        <a:p>
          <a:endParaRPr lang="en-US" sz="2000"/>
        </a:p>
      </dgm:t>
    </dgm:pt>
    <dgm:pt modelId="{81CDD85E-3420-45E3-B604-8A1694E30364}">
      <dgm:prSet phldrT="[Text]" custT="1"/>
      <dgm:spPr/>
      <dgm:t>
        <a:bodyPr/>
        <a:lstStyle/>
        <a:p>
          <a:pPr rtl="1"/>
          <a:r>
            <a:rPr lang="fa-IR" sz="2000" dirty="0" smtClean="0">
              <a:latin typeface="Symbol" panose="05050102010706020507" pitchFamily="18" charset="2"/>
              <a:ea typeface="MS Mincho" panose="02020609040205080304" pitchFamily="49" charset="-128"/>
              <a:cs typeface="B Zar" panose="00000400000000000000" pitchFamily="2" charset="-78"/>
            </a:rPr>
            <a:t>ماهیت روشهای مورد انتظار در برخورد با خطرهای مشخص‌شده شامل شناخت و تجربه حسابرس از کار کارشناسان در رابطه با اینگونه موضوعات، و امکان دسترسی به منابع جایگزین برای کسب شواهد حسابرسی. </a:t>
          </a:r>
          <a:endParaRPr lang="en-US" sz="2000" dirty="0"/>
        </a:p>
      </dgm:t>
    </dgm:pt>
    <dgm:pt modelId="{50EE982B-DE8B-458D-B86E-218403E77A7F}" type="parTrans" cxnId="{890C541A-4BC5-4858-B760-C74D184A2F44}">
      <dgm:prSet custT="1"/>
      <dgm:spPr/>
      <dgm:t>
        <a:bodyPr/>
        <a:lstStyle/>
        <a:p>
          <a:endParaRPr lang="en-US" sz="2000"/>
        </a:p>
      </dgm:t>
    </dgm:pt>
    <dgm:pt modelId="{5E960699-6DD9-4A17-B4A5-107DD2028557}" type="sibTrans" cxnId="{890C541A-4BC5-4858-B760-C74D184A2F44}">
      <dgm:prSet/>
      <dgm:spPr/>
      <dgm:t>
        <a:bodyPr/>
        <a:lstStyle/>
        <a:p>
          <a:endParaRPr lang="en-US" sz="2000"/>
        </a:p>
      </dgm:t>
    </dgm:pt>
    <dgm:pt modelId="{8B3BEA84-520B-4CDD-989E-4D206E52D02A}">
      <dgm:prSet phldrT="[Text]" custT="1"/>
      <dgm:spPr/>
      <dgm:t>
        <a:bodyPr/>
        <a:lstStyle/>
        <a:p>
          <a:pPr rtl="1"/>
          <a:r>
            <a:rPr lang="fa-IR" sz="2000" smtClean="0">
              <a:latin typeface="Symbol" panose="05050102010706020507" pitchFamily="18" charset="2"/>
              <a:ea typeface="MS Mincho" panose="02020609040205080304" pitchFamily="49" charset="-128"/>
              <a:cs typeface="B Zar" panose="00000400000000000000" pitchFamily="2" charset="-78"/>
            </a:rPr>
            <a:t>خطرهای تحریف بااهمیت در موضوع مورد نظر.</a:t>
          </a:r>
          <a:endParaRPr lang="en-US" sz="2000" dirty="0"/>
        </a:p>
      </dgm:t>
    </dgm:pt>
    <dgm:pt modelId="{FD33B4BB-76F2-4CB4-BDDA-6C5C59E8DBDB}" type="parTrans" cxnId="{6DC7F127-72CA-4224-BBD2-3FC05121561C}">
      <dgm:prSet custT="1"/>
      <dgm:spPr/>
      <dgm:t>
        <a:bodyPr/>
        <a:lstStyle/>
        <a:p>
          <a:endParaRPr lang="en-US" sz="2000"/>
        </a:p>
      </dgm:t>
    </dgm:pt>
    <dgm:pt modelId="{A2DD93B5-85A0-4FA9-B72E-25338908973F}" type="sibTrans" cxnId="{6DC7F127-72CA-4224-BBD2-3FC05121561C}">
      <dgm:prSet/>
      <dgm:spPr/>
      <dgm:t>
        <a:bodyPr/>
        <a:lstStyle/>
        <a:p>
          <a:endParaRPr lang="en-US" sz="2000"/>
        </a:p>
      </dgm:t>
    </dgm:pt>
    <dgm:pt modelId="{08AC1329-28FD-4651-BB93-4A2B2DE0574F}" type="pres">
      <dgm:prSet presAssocID="{27EF7806-DDC0-498B-A618-3E65FDE53ED5}" presName="Name0" presStyleCnt="0">
        <dgm:presLayoutVars>
          <dgm:chPref val="1"/>
          <dgm:dir val="rev"/>
          <dgm:animOne val="branch"/>
          <dgm:animLvl val="lvl"/>
          <dgm:resizeHandles val="exact"/>
        </dgm:presLayoutVars>
      </dgm:prSet>
      <dgm:spPr/>
      <dgm:t>
        <a:bodyPr/>
        <a:lstStyle/>
        <a:p>
          <a:pPr rtl="1"/>
          <a:endParaRPr lang="fa-IR"/>
        </a:p>
      </dgm:t>
    </dgm:pt>
    <dgm:pt modelId="{BF923104-895F-4E8E-9476-A8FCA7AB8391}" type="pres">
      <dgm:prSet presAssocID="{C8DA223C-8089-45B7-B666-53D17FA0B5E5}" presName="root1" presStyleCnt="0"/>
      <dgm:spPr/>
    </dgm:pt>
    <dgm:pt modelId="{32DCA7B9-7603-4F8F-9603-169C4198706A}" type="pres">
      <dgm:prSet presAssocID="{C8DA223C-8089-45B7-B666-53D17FA0B5E5}" presName="LevelOneTextNode" presStyleLbl="node0" presStyleIdx="0" presStyleCnt="1" custScaleX="198684" custScaleY="67104">
        <dgm:presLayoutVars>
          <dgm:chPref val="3"/>
        </dgm:presLayoutVars>
      </dgm:prSet>
      <dgm:spPr/>
      <dgm:t>
        <a:bodyPr/>
        <a:lstStyle/>
        <a:p>
          <a:endParaRPr lang="en-US"/>
        </a:p>
      </dgm:t>
    </dgm:pt>
    <dgm:pt modelId="{D7C41724-6390-4F96-B44C-847AA219EEB4}" type="pres">
      <dgm:prSet presAssocID="{C8DA223C-8089-45B7-B666-53D17FA0B5E5}" presName="level2hierChild" presStyleCnt="0"/>
      <dgm:spPr/>
    </dgm:pt>
    <dgm:pt modelId="{325A2919-0096-402D-B3F6-E8345DFB6B16}" type="pres">
      <dgm:prSet presAssocID="{50185EF4-E869-4DCC-B8D9-8D2B423E516A}" presName="conn2-1" presStyleLbl="parChTrans1D2" presStyleIdx="0" presStyleCnt="4"/>
      <dgm:spPr/>
      <dgm:t>
        <a:bodyPr/>
        <a:lstStyle/>
        <a:p>
          <a:pPr rtl="1"/>
          <a:endParaRPr lang="fa-IR"/>
        </a:p>
      </dgm:t>
    </dgm:pt>
    <dgm:pt modelId="{C5129D5E-1C3B-492F-8C3D-B43CCDB82D4E}" type="pres">
      <dgm:prSet presAssocID="{50185EF4-E869-4DCC-B8D9-8D2B423E516A}" presName="connTx" presStyleLbl="parChTrans1D2" presStyleIdx="0" presStyleCnt="4"/>
      <dgm:spPr/>
      <dgm:t>
        <a:bodyPr/>
        <a:lstStyle/>
        <a:p>
          <a:pPr rtl="1"/>
          <a:endParaRPr lang="fa-IR"/>
        </a:p>
      </dgm:t>
    </dgm:pt>
    <dgm:pt modelId="{4E2F1DFD-C6B8-467A-AF95-4477D332781F}" type="pres">
      <dgm:prSet presAssocID="{AE727E62-142D-40DD-B3A4-E48488D1C31E}" presName="root2" presStyleCnt="0"/>
      <dgm:spPr/>
    </dgm:pt>
    <dgm:pt modelId="{448E42E3-E772-4078-8942-4CC1C97218C5}" type="pres">
      <dgm:prSet presAssocID="{AE727E62-142D-40DD-B3A4-E48488D1C31E}" presName="LevelTwoTextNode" presStyleLbl="node2" presStyleIdx="0" presStyleCnt="4" custScaleX="238344">
        <dgm:presLayoutVars>
          <dgm:chPref val="3"/>
        </dgm:presLayoutVars>
      </dgm:prSet>
      <dgm:spPr/>
      <dgm:t>
        <a:bodyPr/>
        <a:lstStyle/>
        <a:p>
          <a:endParaRPr lang="en-US"/>
        </a:p>
      </dgm:t>
    </dgm:pt>
    <dgm:pt modelId="{72CB0E9D-71CD-47DD-BCCB-8A9E921BE3AF}" type="pres">
      <dgm:prSet presAssocID="{AE727E62-142D-40DD-B3A4-E48488D1C31E}" presName="level3hierChild" presStyleCnt="0"/>
      <dgm:spPr/>
    </dgm:pt>
    <dgm:pt modelId="{5D35DA0C-8627-44F6-9E2A-0379EFA83317}" type="pres">
      <dgm:prSet presAssocID="{95EEA4A5-62DE-4925-89A8-4B692077140E}" presName="conn2-1" presStyleLbl="parChTrans1D2" presStyleIdx="1" presStyleCnt="4"/>
      <dgm:spPr/>
      <dgm:t>
        <a:bodyPr/>
        <a:lstStyle/>
        <a:p>
          <a:pPr rtl="1"/>
          <a:endParaRPr lang="fa-IR"/>
        </a:p>
      </dgm:t>
    </dgm:pt>
    <dgm:pt modelId="{166EB38C-6BE7-42E2-BEB8-1D411EC430C9}" type="pres">
      <dgm:prSet presAssocID="{95EEA4A5-62DE-4925-89A8-4B692077140E}" presName="connTx" presStyleLbl="parChTrans1D2" presStyleIdx="1" presStyleCnt="4"/>
      <dgm:spPr/>
      <dgm:t>
        <a:bodyPr/>
        <a:lstStyle/>
        <a:p>
          <a:pPr rtl="1"/>
          <a:endParaRPr lang="fa-IR"/>
        </a:p>
      </dgm:t>
    </dgm:pt>
    <dgm:pt modelId="{804A22AE-5265-4A86-9B28-D6F8923934D3}" type="pres">
      <dgm:prSet presAssocID="{995830D9-5B6C-4EFF-B057-57D4D87E973E}" presName="root2" presStyleCnt="0"/>
      <dgm:spPr/>
    </dgm:pt>
    <dgm:pt modelId="{CD7F3604-8F9D-4085-9F39-21CD155DFA1E}" type="pres">
      <dgm:prSet presAssocID="{995830D9-5B6C-4EFF-B057-57D4D87E973E}" presName="LevelTwoTextNode" presStyleLbl="node2" presStyleIdx="1" presStyleCnt="4" custScaleX="238344">
        <dgm:presLayoutVars>
          <dgm:chPref val="3"/>
        </dgm:presLayoutVars>
      </dgm:prSet>
      <dgm:spPr/>
      <dgm:t>
        <a:bodyPr/>
        <a:lstStyle/>
        <a:p>
          <a:endParaRPr lang="en-US"/>
        </a:p>
      </dgm:t>
    </dgm:pt>
    <dgm:pt modelId="{51CFD6F7-636B-4737-8B58-15E2ADFC2882}" type="pres">
      <dgm:prSet presAssocID="{995830D9-5B6C-4EFF-B057-57D4D87E973E}" presName="level3hierChild" presStyleCnt="0"/>
      <dgm:spPr/>
    </dgm:pt>
    <dgm:pt modelId="{37D8AFD1-14A8-43A7-8F63-6E7E6F7DD332}" type="pres">
      <dgm:prSet presAssocID="{FD33B4BB-76F2-4CB4-BDDA-6C5C59E8DBDB}" presName="conn2-1" presStyleLbl="parChTrans1D2" presStyleIdx="2" presStyleCnt="4"/>
      <dgm:spPr/>
      <dgm:t>
        <a:bodyPr/>
        <a:lstStyle/>
        <a:p>
          <a:pPr rtl="1"/>
          <a:endParaRPr lang="fa-IR"/>
        </a:p>
      </dgm:t>
    </dgm:pt>
    <dgm:pt modelId="{537D778C-74C1-4C03-95DE-22D9E23DA832}" type="pres">
      <dgm:prSet presAssocID="{FD33B4BB-76F2-4CB4-BDDA-6C5C59E8DBDB}" presName="connTx" presStyleLbl="parChTrans1D2" presStyleIdx="2" presStyleCnt="4"/>
      <dgm:spPr/>
      <dgm:t>
        <a:bodyPr/>
        <a:lstStyle/>
        <a:p>
          <a:pPr rtl="1"/>
          <a:endParaRPr lang="fa-IR"/>
        </a:p>
      </dgm:t>
    </dgm:pt>
    <dgm:pt modelId="{F9F2796E-C52D-477F-8D2C-2C61C3E6B5BC}" type="pres">
      <dgm:prSet presAssocID="{8B3BEA84-520B-4CDD-989E-4D206E52D02A}" presName="root2" presStyleCnt="0"/>
      <dgm:spPr/>
    </dgm:pt>
    <dgm:pt modelId="{E85B7284-2BD5-4B84-95B3-4E0F1CF97D00}" type="pres">
      <dgm:prSet presAssocID="{8B3BEA84-520B-4CDD-989E-4D206E52D02A}" presName="LevelTwoTextNode" presStyleLbl="node2" presStyleIdx="2" presStyleCnt="4" custScaleX="238344">
        <dgm:presLayoutVars>
          <dgm:chPref val="3"/>
        </dgm:presLayoutVars>
      </dgm:prSet>
      <dgm:spPr/>
      <dgm:t>
        <a:bodyPr/>
        <a:lstStyle/>
        <a:p>
          <a:endParaRPr lang="en-US"/>
        </a:p>
      </dgm:t>
    </dgm:pt>
    <dgm:pt modelId="{31769DD1-3DCD-43F8-9A97-5B9B7BA8393C}" type="pres">
      <dgm:prSet presAssocID="{8B3BEA84-520B-4CDD-989E-4D206E52D02A}" presName="level3hierChild" presStyleCnt="0"/>
      <dgm:spPr/>
    </dgm:pt>
    <dgm:pt modelId="{6410A158-CD39-4989-8043-9D95AD52521B}" type="pres">
      <dgm:prSet presAssocID="{50EE982B-DE8B-458D-B86E-218403E77A7F}" presName="conn2-1" presStyleLbl="parChTrans1D2" presStyleIdx="3" presStyleCnt="4"/>
      <dgm:spPr/>
      <dgm:t>
        <a:bodyPr/>
        <a:lstStyle/>
        <a:p>
          <a:pPr rtl="1"/>
          <a:endParaRPr lang="fa-IR"/>
        </a:p>
      </dgm:t>
    </dgm:pt>
    <dgm:pt modelId="{206FFB3D-A426-433E-8811-18160DDA85E1}" type="pres">
      <dgm:prSet presAssocID="{50EE982B-DE8B-458D-B86E-218403E77A7F}" presName="connTx" presStyleLbl="parChTrans1D2" presStyleIdx="3" presStyleCnt="4"/>
      <dgm:spPr/>
      <dgm:t>
        <a:bodyPr/>
        <a:lstStyle/>
        <a:p>
          <a:pPr rtl="1"/>
          <a:endParaRPr lang="fa-IR"/>
        </a:p>
      </dgm:t>
    </dgm:pt>
    <dgm:pt modelId="{4CE6E8E4-D430-4838-A873-5ABDE8095992}" type="pres">
      <dgm:prSet presAssocID="{81CDD85E-3420-45E3-B604-8A1694E30364}" presName="root2" presStyleCnt="0"/>
      <dgm:spPr/>
    </dgm:pt>
    <dgm:pt modelId="{3DDEE79C-5D84-4F0D-971B-7B3E2A8A0529}" type="pres">
      <dgm:prSet presAssocID="{81CDD85E-3420-45E3-B604-8A1694E30364}" presName="LevelTwoTextNode" presStyleLbl="node2" presStyleIdx="3" presStyleCnt="4" custScaleX="238344" custScaleY="144846">
        <dgm:presLayoutVars>
          <dgm:chPref val="3"/>
        </dgm:presLayoutVars>
      </dgm:prSet>
      <dgm:spPr/>
      <dgm:t>
        <a:bodyPr/>
        <a:lstStyle/>
        <a:p>
          <a:endParaRPr lang="en-US"/>
        </a:p>
      </dgm:t>
    </dgm:pt>
    <dgm:pt modelId="{D5581C83-AC15-4C1A-ACCB-87B42ED8E543}" type="pres">
      <dgm:prSet presAssocID="{81CDD85E-3420-45E3-B604-8A1694E30364}" presName="level3hierChild" presStyleCnt="0"/>
      <dgm:spPr/>
    </dgm:pt>
  </dgm:ptLst>
  <dgm:cxnLst>
    <dgm:cxn modelId="{CDE6A404-5679-4F78-9156-7FCD109B3926}" srcId="{27EF7806-DDC0-498B-A618-3E65FDE53ED5}" destId="{C8DA223C-8089-45B7-B666-53D17FA0B5E5}" srcOrd="0" destOrd="0" parTransId="{C8387689-AE23-4A79-9BB1-F52B3B64EFE7}" sibTransId="{DC03CD8C-C023-4048-9CB0-15A23938D57D}"/>
    <dgm:cxn modelId="{9E950F72-30AA-49AE-8DD5-DF1AAB551A87}" type="presOf" srcId="{50185EF4-E869-4DCC-B8D9-8D2B423E516A}" destId="{325A2919-0096-402D-B3F6-E8345DFB6B16}" srcOrd="0" destOrd="0" presId="urn:microsoft.com/office/officeart/2008/layout/HorizontalMultiLevelHierarchy"/>
    <dgm:cxn modelId="{CA1278B6-2715-465A-BC61-FC4398E5009D}" type="presOf" srcId="{AE727E62-142D-40DD-B3A4-E48488D1C31E}" destId="{448E42E3-E772-4078-8942-4CC1C97218C5}" srcOrd="0" destOrd="0" presId="urn:microsoft.com/office/officeart/2008/layout/HorizontalMultiLevelHierarchy"/>
    <dgm:cxn modelId="{C7DB9CDB-DF24-4830-99FA-3EE558CAFE02}" type="presOf" srcId="{50EE982B-DE8B-458D-B86E-218403E77A7F}" destId="{206FFB3D-A426-433E-8811-18160DDA85E1}" srcOrd="1" destOrd="0" presId="urn:microsoft.com/office/officeart/2008/layout/HorizontalMultiLevelHierarchy"/>
    <dgm:cxn modelId="{890C541A-4BC5-4858-B760-C74D184A2F44}" srcId="{C8DA223C-8089-45B7-B666-53D17FA0B5E5}" destId="{81CDD85E-3420-45E3-B604-8A1694E30364}" srcOrd="3" destOrd="0" parTransId="{50EE982B-DE8B-458D-B86E-218403E77A7F}" sibTransId="{5E960699-6DD9-4A17-B4A5-107DD2028557}"/>
    <dgm:cxn modelId="{C298BEC2-6590-4BBC-A21E-9B1B7555A51E}" type="presOf" srcId="{FD33B4BB-76F2-4CB4-BDDA-6C5C59E8DBDB}" destId="{537D778C-74C1-4C03-95DE-22D9E23DA832}" srcOrd="1" destOrd="0" presId="urn:microsoft.com/office/officeart/2008/layout/HorizontalMultiLevelHierarchy"/>
    <dgm:cxn modelId="{511E09DE-B0C6-4F83-ACC5-B3EA92B44B51}" type="presOf" srcId="{95EEA4A5-62DE-4925-89A8-4B692077140E}" destId="{5D35DA0C-8627-44F6-9E2A-0379EFA83317}" srcOrd="0" destOrd="0" presId="urn:microsoft.com/office/officeart/2008/layout/HorizontalMultiLevelHierarchy"/>
    <dgm:cxn modelId="{046FE23D-095E-4739-8889-4DB275F94E17}" type="presOf" srcId="{95EEA4A5-62DE-4925-89A8-4B692077140E}" destId="{166EB38C-6BE7-42E2-BEB8-1D411EC430C9}" srcOrd="1" destOrd="0" presId="urn:microsoft.com/office/officeart/2008/layout/HorizontalMultiLevelHierarchy"/>
    <dgm:cxn modelId="{4DEE468E-9EB8-43D1-A35B-C320AAC73175}" srcId="{C8DA223C-8089-45B7-B666-53D17FA0B5E5}" destId="{AE727E62-142D-40DD-B3A4-E48488D1C31E}" srcOrd="0" destOrd="0" parTransId="{50185EF4-E869-4DCC-B8D9-8D2B423E516A}" sibTransId="{B35F831E-3D8D-42E9-BB43-9F114D622D54}"/>
    <dgm:cxn modelId="{E1BB46EA-A61C-4BDF-872D-2DAD2EB1DEDC}" type="presOf" srcId="{50185EF4-E869-4DCC-B8D9-8D2B423E516A}" destId="{C5129D5E-1C3B-492F-8C3D-B43CCDB82D4E}" srcOrd="1" destOrd="0" presId="urn:microsoft.com/office/officeart/2008/layout/HorizontalMultiLevelHierarchy"/>
    <dgm:cxn modelId="{9C5D3469-5046-43F2-9B9A-7595455F2C83}" type="presOf" srcId="{FD33B4BB-76F2-4CB4-BDDA-6C5C59E8DBDB}" destId="{37D8AFD1-14A8-43A7-8F63-6E7E6F7DD332}" srcOrd="0" destOrd="0" presId="urn:microsoft.com/office/officeart/2008/layout/HorizontalMultiLevelHierarchy"/>
    <dgm:cxn modelId="{EBCCFD3D-5D78-41BC-B490-C7AD8D44EC11}" type="presOf" srcId="{81CDD85E-3420-45E3-B604-8A1694E30364}" destId="{3DDEE79C-5D84-4F0D-971B-7B3E2A8A0529}" srcOrd="0" destOrd="0" presId="urn:microsoft.com/office/officeart/2008/layout/HorizontalMultiLevelHierarchy"/>
    <dgm:cxn modelId="{6DC7F127-72CA-4224-BBD2-3FC05121561C}" srcId="{C8DA223C-8089-45B7-B666-53D17FA0B5E5}" destId="{8B3BEA84-520B-4CDD-989E-4D206E52D02A}" srcOrd="2" destOrd="0" parTransId="{FD33B4BB-76F2-4CB4-BDDA-6C5C59E8DBDB}" sibTransId="{A2DD93B5-85A0-4FA9-B72E-25338908973F}"/>
    <dgm:cxn modelId="{D97FD199-C174-415E-BAB9-69F09AEE9DAA}" type="presOf" srcId="{8B3BEA84-520B-4CDD-989E-4D206E52D02A}" destId="{E85B7284-2BD5-4B84-95B3-4E0F1CF97D00}" srcOrd="0" destOrd="0" presId="urn:microsoft.com/office/officeart/2008/layout/HorizontalMultiLevelHierarchy"/>
    <dgm:cxn modelId="{FDAE19D9-4376-45AB-BD38-9BDF21CDB61B}" type="presOf" srcId="{50EE982B-DE8B-458D-B86E-218403E77A7F}" destId="{6410A158-CD39-4989-8043-9D95AD52521B}" srcOrd="0" destOrd="0" presId="urn:microsoft.com/office/officeart/2008/layout/HorizontalMultiLevelHierarchy"/>
    <dgm:cxn modelId="{6D3E2946-2CD4-442D-B59B-1FE9EB6B3CD3}" type="presOf" srcId="{C8DA223C-8089-45B7-B666-53D17FA0B5E5}" destId="{32DCA7B9-7603-4F8F-9603-169C4198706A}" srcOrd="0" destOrd="0" presId="urn:microsoft.com/office/officeart/2008/layout/HorizontalMultiLevelHierarchy"/>
    <dgm:cxn modelId="{F8C12F6E-E817-4D20-BEE5-0715E2B76982}" srcId="{C8DA223C-8089-45B7-B666-53D17FA0B5E5}" destId="{995830D9-5B6C-4EFF-B057-57D4D87E973E}" srcOrd="1" destOrd="0" parTransId="{95EEA4A5-62DE-4925-89A8-4B692077140E}" sibTransId="{61D0062F-78D2-486F-8E6E-740182AE416C}"/>
    <dgm:cxn modelId="{930BBD08-D407-4560-BCD6-5A2EE5EC0A87}" type="presOf" srcId="{27EF7806-DDC0-498B-A618-3E65FDE53ED5}" destId="{08AC1329-28FD-4651-BB93-4A2B2DE0574F}" srcOrd="0" destOrd="0" presId="urn:microsoft.com/office/officeart/2008/layout/HorizontalMultiLevelHierarchy"/>
    <dgm:cxn modelId="{5E222EC7-A5C9-4765-917E-69EB987A9E46}" type="presOf" srcId="{995830D9-5B6C-4EFF-B057-57D4D87E973E}" destId="{CD7F3604-8F9D-4085-9F39-21CD155DFA1E}" srcOrd="0" destOrd="0" presId="urn:microsoft.com/office/officeart/2008/layout/HorizontalMultiLevelHierarchy"/>
    <dgm:cxn modelId="{2FE967A9-715A-4B43-BC5E-52CAF032C353}" type="presParOf" srcId="{08AC1329-28FD-4651-BB93-4A2B2DE0574F}" destId="{BF923104-895F-4E8E-9476-A8FCA7AB8391}" srcOrd="0" destOrd="0" presId="urn:microsoft.com/office/officeart/2008/layout/HorizontalMultiLevelHierarchy"/>
    <dgm:cxn modelId="{74D28EF0-8161-4356-BFD9-A5E0C6DCF7DD}" type="presParOf" srcId="{BF923104-895F-4E8E-9476-A8FCA7AB8391}" destId="{32DCA7B9-7603-4F8F-9603-169C4198706A}" srcOrd="0" destOrd="0" presId="urn:microsoft.com/office/officeart/2008/layout/HorizontalMultiLevelHierarchy"/>
    <dgm:cxn modelId="{B8841AB7-B66C-402D-8FF9-F6CD15A2BC03}" type="presParOf" srcId="{BF923104-895F-4E8E-9476-A8FCA7AB8391}" destId="{D7C41724-6390-4F96-B44C-847AA219EEB4}" srcOrd="1" destOrd="0" presId="urn:microsoft.com/office/officeart/2008/layout/HorizontalMultiLevelHierarchy"/>
    <dgm:cxn modelId="{BCAAC4F9-8A14-44D6-B66D-EBDC7F0E740C}" type="presParOf" srcId="{D7C41724-6390-4F96-B44C-847AA219EEB4}" destId="{325A2919-0096-402D-B3F6-E8345DFB6B16}" srcOrd="0" destOrd="0" presId="urn:microsoft.com/office/officeart/2008/layout/HorizontalMultiLevelHierarchy"/>
    <dgm:cxn modelId="{2CF9773A-931D-453B-B44F-6C3DE49A3B67}" type="presParOf" srcId="{325A2919-0096-402D-B3F6-E8345DFB6B16}" destId="{C5129D5E-1C3B-492F-8C3D-B43CCDB82D4E}" srcOrd="0" destOrd="0" presId="urn:microsoft.com/office/officeart/2008/layout/HorizontalMultiLevelHierarchy"/>
    <dgm:cxn modelId="{2F751516-7D9C-4C71-9762-7AE827E4A0A5}" type="presParOf" srcId="{D7C41724-6390-4F96-B44C-847AA219EEB4}" destId="{4E2F1DFD-C6B8-467A-AF95-4477D332781F}" srcOrd="1" destOrd="0" presId="urn:microsoft.com/office/officeart/2008/layout/HorizontalMultiLevelHierarchy"/>
    <dgm:cxn modelId="{273D8F92-B93F-472A-90E4-86851D2F9EBA}" type="presParOf" srcId="{4E2F1DFD-C6B8-467A-AF95-4477D332781F}" destId="{448E42E3-E772-4078-8942-4CC1C97218C5}" srcOrd="0" destOrd="0" presId="urn:microsoft.com/office/officeart/2008/layout/HorizontalMultiLevelHierarchy"/>
    <dgm:cxn modelId="{24A52D48-4BBE-4B7B-9081-045A7A51EB35}" type="presParOf" srcId="{4E2F1DFD-C6B8-467A-AF95-4477D332781F}" destId="{72CB0E9D-71CD-47DD-BCCB-8A9E921BE3AF}" srcOrd="1" destOrd="0" presId="urn:microsoft.com/office/officeart/2008/layout/HorizontalMultiLevelHierarchy"/>
    <dgm:cxn modelId="{93FBB954-6364-49BC-9C95-C5D214AF2864}" type="presParOf" srcId="{D7C41724-6390-4F96-B44C-847AA219EEB4}" destId="{5D35DA0C-8627-44F6-9E2A-0379EFA83317}" srcOrd="2" destOrd="0" presId="urn:microsoft.com/office/officeart/2008/layout/HorizontalMultiLevelHierarchy"/>
    <dgm:cxn modelId="{34CA3C90-6830-4EFC-8E83-820B73841923}" type="presParOf" srcId="{5D35DA0C-8627-44F6-9E2A-0379EFA83317}" destId="{166EB38C-6BE7-42E2-BEB8-1D411EC430C9}" srcOrd="0" destOrd="0" presId="urn:microsoft.com/office/officeart/2008/layout/HorizontalMultiLevelHierarchy"/>
    <dgm:cxn modelId="{856C7741-5678-4A12-9CFF-E44C5E39841B}" type="presParOf" srcId="{D7C41724-6390-4F96-B44C-847AA219EEB4}" destId="{804A22AE-5265-4A86-9B28-D6F8923934D3}" srcOrd="3" destOrd="0" presId="urn:microsoft.com/office/officeart/2008/layout/HorizontalMultiLevelHierarchy"/>
    <dgm:cxn modelId="{6ADE0EDF-CD6B-491D-8A17-6896D14A549B}" type="presParOf" srcId="{804A22AE-5265-4A86-9B28-D6F8923934D3}" destId="{CD7F3604-8F9D-4085-9F39-21CD155DFA1E}" srcOrd="0" destOrd="0" presId="urn:microsoft.com/office/officeart/2008/layout/HorizontalMultiLevelHierarchy"/>
    <dgm:cxn modelId="{CF71474E-143F-445E-9F2B-E9B7206E2362}" type="presParOf" srcId="{804A22AE-5265-4A86-9B28-D6F8923934D3}" destId="{51CFD6F7-636B-4737-8B58-15E2ADFC2882}" srcOrd="1" destOrd="0" presId="urn:microsoft.com/office/officeart/2008/layout/HorizontalMultiLevelHierarchy"/>
    <dgm:cxn modelId="{5455FFD0-0A70-4B81-915C-FF3930EABF55}" type="presParOf" srcId="{D7C41724-6390-4F96-B44C-847AA219EEB4}" destId="{37D8AFD1-14A8-43A7-8F63-6E7E6F7DD332}" srcOrd="4" destOrd="0" presId="urn:microsoft.com/office/officeart/2008/layout/HorizontalMultiLevelHierarchy"/>
    <dgm:cxn modelId="{674E0E59-CB3B-4A90-8B96-66C0FD86E505}" type="presParOf" srcId="{37D8AFD1-14A8-43A7-8F63-6E7E6F7DD332}" destId="{537D778C-74C1-4C03-95DE-22D9E23DA832}" srcOrd="0" destOrd="0" presId="urn:microsoft.com/office/officeart/2008/layout/HorizontalMultiLevelHierarchy"/>
    <dgm:cxn modelId="{06811952-88D7-42E6-AD20-FE7D524A6CAA}" type="presParOf" srcId="{D7C41724-6390-4F96-B44C-847AA219EEB4}" destId="{F9F2796E-C52D-477F-8D2C-2C61C3E6B5BC}" srcOrd="5" destOrd="0" presId="urn:microsoft.com/office/officeart/2008/layout/HorizontalMultiLevelHierarchy"/>
    <dgm:cxn modelId="{3EFC1107-D186-4BAA-82E6-8F59D4683058}" type="presParOf" srcId="{F9F2796E-C52D-477F-8D2C-2C61C3E6B5BC}" destId="{E85B7284-2BD5-4B84-95B3-4E0F1CF97D00}" srcOrd="0" destOrd="0" presId="urn:microsoft.com/office/officeart/2008/layout/HorizontalMultiLevelHierarchy"/>
    <dgm:cxn modelId="{74AB165A-2101-4443-8CE4-EEF71917952A}" type="presParOf" srcId="{F9F2796E-C52D-477F-8D2C-2C61C3E6B5BC}" destId="{31769DD1-3DCD-43F8-9A97-5B9B7BA8393C}" srcOrd="1" destOrd="0" presId="urn:microsoft.com/office/officeart/2008/layout/HorizontalMultiLevelHierarchy"/>
    <dgm:cxn modelId="{0DE93B1C-0856-437F-BD95-46AF9D1D17BC}" type="presParOf" srcId="{D7C41724-6390-4F96-B44C-847AA219EEB4}" destId="{6410A158-CD39-4989-8043-9D95AD52521B}" srcOrd="6" destOrd="0" presId="urn:microsoft.com/office/officeart/2008/layout/HorizontalMultiLevelHierarchy"/>
    <dgm:cxn modelId="{6B7DE7F1-D345-4012-A21B-F047404052C6}" type="presParOf" srcId="{6410A158-CD39-4989-8043-9D95AD52521B}" destId="{206FFB3D-A426-433E-8811-18160DDA85E1}" srcOrd="0" destOrd="0" presId="urn:microsoft.com/office/officeart/2008/layout/HorizontalMultiLevelHierarchy"/>
    <dgm:cxn modelId="{20A85997-1730-44DD-BEAC-F4D1662A4BF2}" type="presParOf" srcId="{D7C41724-6390-4F96-B44C-847AA219EEB4}" destId="{4CE6E8E4-D430-4838-A873-5ABDE8095992}" srcOrd="7" destOrd="0" presId="urn:microsoft.com/office/officeart/2008/layout/HorizontalMultiLevelHierarchy"/>
    <dgm:cxn modelId="{8187CA78-C793-4610-ABED-1A1CA74B4AC1}" type="presParOf" srcId="{4CE6E8E4-D430-4838-A873-5ABDE8095992}" destId="{3DDEE79C-5D84-4F0D-971B-7B3E2A8A0529}" srcOrd="0" destOrd="0" presId="urn:microsoft.com/office/officeart/2008/layout/HorizontalMultiLevelHierarchy"/>
    <dgm:cxn modelId="{5A766B0B-A7DC-4AF5-B266-9B0EDAC1635F}" type="presParOf" srcId="{4CE6E8E4-D430-4838-A873-5ABDE8095992}" destId="{D5581C83-AC15-4C1A-ACCB-87B42ED8E543}"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CA5EF9-3ED2-427F-BF23-A6B7EA797F54}"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8256E475-7917-48C8-84A5-97182D5A792E}">
      <dgm:prSet phldrT="[Text]" custT="1"/>
      <dgm:spPr/>
      <dgm:t>
        <a:bodyPr vert="vert270"/>
        <a:lstStyle/>
        <a:p>
          <a:r>
            <a:rPr lang="fa-IR" sz="2400" dirty="0" smtClean="0">
              <a:latin typeface="Times New Roman" panose="02020603050405020304" pitchFamily="18" charset="0"/>
              <a:ea typeface="MS Mincho" panose="02020609040205080304" pitchFamily="49" charset="-128"/>
              <a:cs typeface="B Nazanin" panose="00000400000000000000" pitchFamily="2" charset="-78"/>
            </a:rPr>
            <a:t>موضوعاتی که حسابرس باید در تعیین ماهیت، زمانبندی اجرا و میزان روشهای حسابرسی باید به آنها توجه کند:</a:t>
          </a:r>
          <a:endParaRPr lang="en-US" sz="2400" dirty="0">
            <a:cs typeface="B Nazanin" panose="00000400000000000000" pitchFamily="2" charset="-78"/>
          </a:endParaRPr>
        </a:p>
      </dgm:t>
    </dgm:pt>
    <dgm:pt modelId="{7F514E5C-397E-4233-9664-882E8580F24D}" type="parTrans" cxnId="{D2C3C1AB-6CCD-4A9B-898A-974F8402273A}">
      <dgm:prSet/>
      <dgm:spPr/>
      <dgm:t>
        <a:bodyPr/>
        <a:lstStyle/>
        <a:p>
          <a:endParaRPr lang="en-US" sz="2400">
            <a:cs typeface="B Nazanin" panose="00000400000000000000" pitchFamily="2" charset="-78"/>
          </a:endParaRPr>
        </a:p>
      </dgm:t>
    </dgm:pt>
    <dgm:pt modelId="{E94B2B5B-CBD4-42E0-9E4E-FD75B35901D8}" type="sibTrans" cxnId="{D2C3C1AB-6CCD-4A9B-898A-974F8402273A}">
      <dgm:prSet/>
      <dgm:spPr/>
      <dgm:t>
        <a:bodyPr/>
        <a:lstStyle/>
        <a:p>
          <a:endParaRPr lang="en-US" sz="2400">
            <a:cs typeface="B Nazanin" panose="00000400000000000000" pitchFamily="2" charset="-78"/>
          </a:endParaRPr>
        </a:p>
      </dgm:t>
    </dgm:pt>
    <dgm:pt modelId="{87171763-AEB0-4F42-8917-988FACC0063A}">
      <dgm:prSet phldrT="[Text]" custT="1"/>
      <dgm:spPr/>
      <dgm:t>
        <a:bodyPr/>
        <a:lstStyle/>
        <a:p>
          <a:pPr rtl="1"/>
          <a:r>
            <a:rPr lang="fa-IR" sz="2400" spc="-20" dirty="0" smtClean="0">
              <a:latin typeface="Times New Roman" panose="02020603050405020304" pitchFamily="18" charset="0"/>
              <a:ea typeface="Times New Roman" panose="02020603050405020304" pitchFamily="18" charset="0"/>
              <a:cs typeface="B Nazanin" panose="00000400000000000000" pitchFamily="2" charset="-78"/>
            </a:rPr>
            <a:t>الف. ماهیت موضوعی که کار کارشناس حسابرس به آن مربوط می‌شود، </a:t>
          </a:r>
          <a:endParaRPr lang="en-US" sz="2400" dirty="0">
            <a:cs typeface="B Nazanin" panose="00000400000000000000" pitchFamily="2" charset="-78"/>
          </a:endParaRPr>
        </a:p>
      </dgm:t>
    </dgm:pt>
    <dgm:pt modelId="{BF03F6AE-F62B-4462-9DCA-B36E15C6A268}" type="parTrans" cxnId="{D7222F4F-8AFB-4DC7-A640-F85E14A8C53C}">
      <dgm:prSet custT="1"/>
      <dgm:spPr/>
      <dgm:t>
        <a:bodyPr/>
        <a:lstStyle/>
        <a:p>
          <a:endParaRPr lang="en-US" sz="2400">
            <a:cs typeface="B Nazanin" panose="00000400000000000000" pitchFamily="2" charset="-78"/>
          </a:endParaRPr>
        </a:p>
      </dgm:t>
    </dgm:pt>
    <dgm:pt modelId="{0B9880B3-142C-4601-B320-8B761BB04E6F}" type="sibTrans" cxnId="{D7222F4F-8AFB-4DC7-A640-F85E14A8C53C}">
      <dgm:prSet/>
      <dgm:spPr/>
      <dgm:t>
        <a:bodyPr/>
        <a:lstStyle/>
        <a:p>
          <a:endParaRPr lang="en-US" sz="2400">
            <a:cs typeface="B Nazanin" panose="00000400000000000000" pitchFamily="2" charset="-78"/>
          </a:endParaRPr>
        </a:p>
      </dgm:t>
    </dgm:pt>
    <dgm:pt modelId="{C1E7C135-3AF3-41DF-B017-4A8570444029}">
      <dgm:prSet phldrT="[Text]" custT="1"/>
      <dgm:spPr/>
      <dgm:t>
        <a:bodyPr/>
        <a:lstStyle/>
        <a:p>
          <a:pPr rtl="1"/>
          <a:r>
            <a:rPr lang="fa-IR" sz="2400" spc="-20" dirty="0" smtClean="0">
              <a:latin typeface="Times New Roman" panose="02020603050405020304" pitchFamily="18" charset="0"/>
              <a:ea typeface="Times New Roman" panose="02020603050405020304" pitchFamily="18" charset="0"/>
              <a:cs typeface="B Nazanin" panose="00000400000000000000" pitchFamily="2" charset="-78"/>
            </a:rPr>
            <a:t>ب. خطرهای تحریف بااهمیت در موضوعی که کار کارشناس حسابرس به آن مربوط می‌شود،</a:t>
          </a:r>
          <a:endParaRPr lang="en-US" sz="2400" dirty="0">
            <a:cs typeface="B Nazanin" panose="00000400000000000000" pitchFamily="2" charset="-78"/>
          </a:endParaRPr>
        </a:p>
      </dgm:t>
    </dgm:pt>
    <dgm:pt modelId="{C15C04EA-2207-4A7E-9730-14C9F9E0D45A}" type="parTrans" cxnId="{50C1F48C-D07E-4C57-A85A-3A5682A82734}">
      <dgm:prSet custT="1"/>
      <dgm:spPr/>
      <dgm:t>
        <a:bodyPr/>
        <a:lstStyle/>
        <a:p>
          <a:endParaRPr lang="en-US" sz="2400">
            <a:cs typeface="B Nazanin" panose="00000400000000000000" pitchFamily="2" charset="-78"/>
          </a:endParaRPr>
        </a:p>
      </dgm:t>
    </dgm:pt>
    <dgm:pt modelId="{9BD67E3A-E84F-4F50-AA90-1F0A5D4A42E1}" type="sibTrans" cxnId="{50C1F48C-D07E-4C57-A85A-3A5682A82734}">
      <dgm:prSet/>
      <dgm:spPr/>
      <dgm:t>
        <a:bodyPr/>
        <a:lstStyle/>
        <a:p>
          <a:endParaRPr lang="en-US" sz="2400">
            <a:cs typeface="B Nazanin" panose="00000400000000000000" pitchFamily="2" charset="-78"/>
          </a:endParaRPr>
        </a:p>
      </dgm:t>
    </dgm:pt>
    <dgm:pt modelId="{A549EF31-533A-4339-814F-3CAF2135626C}">
      <dgm:prSet phldrT="[Text]" custT="1"/>
      <dgm:spPr/>
      <dgm:t>
        <a:bodyPr/>
        <a:lstStyle/>
        <a:p>
          <a:pPr rtl="1"/>
          <a:r>
            <a:rPr lang="fa-IR" sz="2400" spc="-20" dirty="0" smtClean="0">
              <a:latin typeface="Times New Roman" panose="02020603050405020304" pitchFamily="18" charset="0"/>
              <a:ea typeface="Times New Roman" panose="02020603050405020304" pitchFamily="18" charset="0"/>
              <a:cs typeface="B Nazanin" panose="00000400000000000000" pitchFamily="2" charset="-78"/>
            </a:rPr>
            <a:t>پ. اهمیت کار کارشناس حسابرس برای کار حسابرسی مورد نظر،</a:t>
          </a:r>
          <a:endParaRPr lang="en-US" sz="2400" dirty="0">
            <a:cs typeface="B Nazanin" panose="00000400000000000000" pitchFamily="2" charset="-78"/>
          </a:endParaRPr>
        </a:p>
      </dgm:t>
    </dgm:pt>
    <dgm:pt modelId="{BC37FA79-A2AA-4363-90C8-3B689D4AC125}" type="parTrans" cxnId="{6C3A4F0D-B933-4941-8510-5C8EA749686C}">
      <dgm:prSet custT="1"/>
      <dgm:spPr/>
      <dgm:t>
        <a:bodyPr/>
        <a:lstStyle/>
        <a:p>
          <a:endParaRPr lang="en-US" sz="2400">
            <a:cs typeface="B Nazanin" panose="00000400000000000000" pitchFamily="2" charset="-78"/>
          </a:endParaRPr>
        </a:p>
      </dgm:t>
    </dgm:pt>
    <dgm:pt modelId="{0EB44AA3-7F91-4B7F-AD58-8AA785ABA3DC}" type="sibTrans" cxnId="{6C3A4F0D-B933-4941-8510-5C8EA749686C}">
      <dgm:prSet/>
      <dgm:spPr/>
      <dgm:t>
        <a:bodyPr/>
        <a:lstStyle/>
        <a:p>
          <a:endParaRPr lang="en-US" sz="2400">
            <a:cs typeface="B Nazanin" panose="00000400000000000000" pitchFamily="2" charset="-78"/>
          </a:endParaRPr>
        </a:p>
      </dgm:t>
    </dgm:pt>
    <dgm:pt modelId="{139DDBD5-CC1F-4BB7-9AAD-A9CF0EE63E20}">
      <dgm:prSet phldrT="[Text]" custT="1"/>
      <dgm:spPr/>
      <dgm:t>
        <a:bodyPr/>
        <a:lstStyle/>
        <a:p>
          <a:pPr rtl="1"/>
          <a:r>
            <a:rPr lang="fa-IR" sz="2400" spc="-20" dirty="0" smtClean="0">
              <a:latin typeface="Times New Roman" panose="02020603050405020304" pitchFamily="18" charset="0"/>
              <a:ea typeface="Times New Roman" panose="02020603050405020304" pitchFamily="18" charset="0"/>
              <a:cs typeface="B Nazanin" panose="00000400000000000000" pitchFamily="2" charset="-78"/>
            </a:rPr>
            <a:t>ث. این که آیا کارشناس حسابرس تابع سیاستها و روشهای کنترل کیفیت مؤسسه حسابرس می‌باشد یا خیر.</a:t>
          </a:r>
          <a:endParaRPr lang="en-US" sz="2400" dirty="0">
            <a:cs typeface="B Nazanin" panose="00000400000000000000" pitchFamily="2" charset="-78"/>
          </a:endParaRPr>
        </a:p>
      </dgm:t>
    </dgm:pt>
    <dgm:pt modelId="{86473163-641A-4E06-9431-DB56CFA46997}" type="parTrans" cxnId="{A7163275-BCA2-4170-BD8E-5E10EFCDD874}">
      <dgm:prSet custT="1"/>
      <dgm:spPr/>
      <dgm:t>
        <a:bodyPr/>
        <a:lstStyle/>
        <a:p>
          <a:endParaRPr lang="en-US" sz="2400">
            <a:cs typeface="B Nazanin" panose="00000400000000000000" pitchFamily="2" charset="-78"/>
          </a:endParaRPr>
        </a:p>
      </dgm:t>
    </dgm:pt>
    <dgm:pt modelId="{2475E2B5-B614-450D-8600-8718183EE98B}" type="sibTrans" cxnId="{A7163275-BCA2-4170-BD8E-5E10EFCDD874}">
      <dgm:prSet/>
      <dgm:spPr/>
      <dgm:t>
        <a:bodyPr/>
        <a:lstStyle/>
        <a:p>
          <a:endParaRPr lang="en-US" sz="2400">
            <a:cs typeface="B Nazanin" panose="00000400000000000000" pitchFamily="2" charset="-78"/>
          </a:endParaRPr>
        </a:p>
      </dgm:t>
    </dgm:pt>
    <dgm:pt modelId="{18249D47-3217-4ABD-B569-C963F2698FEE}">
      <dgm:prSet phldrT="[Text]" custT="1"/>
      <dgm:spPr/>
      <dgm:t>
        <a:bodyPr/>
        <a:lstStyle/>
        <a:p>
          <a:pPr rtl="1"/>
          <a:r>
            <a:rPr lang="fa-IR" sz="2400" spc="-20" dirty="0" smtClean="0">
              <a:latin typeface="Times New Roman" panose="02020603050405020304" pitchFamily="18" charset="0"/>
              <a:ea typeface="Times New Roman" panose="02020603050405020304" pitchFamily="18" charset="0"/>
              <a:cs typeface="B Nazanin" panose="00000400000000000000" pitchFamily="2" charset="-78"/>
            </a:rPr>
            <a:t>ت. </a:t>
          </a:r>
          <a:r>
            <a:rPr lang="fa-IR" sz="2400" spc="-30" dirty="0" smtClean="0">
              <a:latin typeface="Times New Roman Bold" panose="02020803070505020304" pitchFamily="18" charset="0"/>
              <a:ea typeface="Times New Roman" panose="02020603050405020304" pitchFamily="18" charset="0"/>
              <a:cs typeface="B Nazanin" panose="00000400000000000000" pitchFamily="2" charset="-78"/>
            </a:rPr>
            <a:t>شناخت حسابرس از کار قبلی انجام‌شده توسط کارشناس حسابرس و تجربه قبلی حسابرس از کار وی، و</a:t>
          </a:r>
          <a:endParaRPr lang="en-US" sz="2400" dirty="0">
            <a:cs typeface="B Nazanin" panose="00000400000000000000" pitchFamily="2" charset="-78"/>
          </a:endParaRPr>
        </a:p>
      </dgm:t>
    </dgm:pt>
    <dgm:pt modelId="{5588EF8C-0CEA-413B-93D5-CDC2974CC910}" type="parTrans" cxnId="{66291D54-25DE-4F03-83D4-6C3DED90114C}">
      <dgm:prSet custT="1"/>
      <dgm:spPr/>
      <dgm:t>
        <a:bodyPr/>
        <a:lstStyle/>
        <a:p>
          <a:endParaRPr lang="en-US" sz="2400">
            <a:cs typeface="B Nazanin" panose="00000400000000000000" pitchFamily="2" charset="-78"/>
          </a:endParaRPr>
        </a:p>
      </dgm:t>
    </dgm:pt>
    <dgm:pt modelId="{F3EAF4B0-643D-4330-89EE-6879BB4F0CCF}" type="sibTrans" cxnId="{66291D54-25DE-4F03-83D4-6C3DED90114C}">
      <dgm:prSet/>
      <dgm:spPr/>
      <dgm:t>
        <a:bodyPr/>
        <a:lstStyle/>
        <a:p>
          <a:endParaRPr lang="en-US" sz="2400">
            <a:cs typeface="B Nazanin" panose="00000400000000000000" pitchFamily="2" charset="-78"/>
          </a:endParaRPr>
        </a:p>
      </dgm:t>
    </dgm:pt>
    <dgm:pt modelId="{CA537C1B-AA87-44D8-A8CC-9A49440BC5A4}" type="pres">
      <dgm:prSet presAssocID="{F5CA5EF9-3ED2-427F-BF23-A6B7EA797F54}" presName="Name0" presStyleCnt="0">
        <dgm:presLayoutVars>
          <dgm:chPref val="1"/>
          <dgm:dir val="rev"/>
          <dgm:animOne val="branch"/>
          <dgm:animLvl val="lvl"/>
          <dgm:resizeHandles val="exact"/>
        </dgm:presLayoutVars>
      </dgm:prSet>
      <dgm:spPr/>
      <dgm:t>
        <a:bodyPr/>
        <a:lstStyle/>
        <a:p>
          <a:pPr rtl="1"/>
          <a:endParaRPr lang="fa-IR"/>
        </a:p>
      </dgm:t>
    </dgm:pt>
    <dgm:pt modelId="{173780FA-858B-4757-8E3C-8EE936F05D37}" type="pres">
      <dgm:prSet presAssocID="{8256E475-7917-48C8-84A5-97182D5A792E}" presName="root1" presStyleCnt="0"/>
      <dgm:spPr/>
    </dgm:pt>
    <dgm:pt modelId="{E7EE2DFD-D80F-4878-9AE9-6BA3F85157C6}" type="pres">
      <dgm:prSet presAssocID="{8256E475-7917-48C8-84A5-97182D5A792E}" presName="LevelOneTextNode" presStyleLbl="node0" presStyleIdx="0" presStyleCnt="1" custScaleX="259762" custScaleY="85720" custLinFactNeighborX="504" custLinFactNeighborY="-823">
        <dgm:presLayoutVars>
          <dgm:chPref val="3"/>
        </dgm:presLayoutVars>
      </dgm:prSet>
      <dgm:spPr/>
      <dgm:t>
        <a:bodyPr/>
        <a:lstStyle/>
        <a:p>
          <a:endParaRPr lang="en-US"/>
        </a:p>
      </dgm:t>
    </dgm:pt>
    <dgm:pt modelId="{B04AAB0D-0B28-47F0-98BC-150F8E4C82E0}" type="pres">
      <dgm:prSet presAssocID="{8256E475-7917-48C8-84A5-97182D5A792E}" presName="level2hierChild" presStyleCnt="0"/>
      <dgm:spPr/>
    </dgm:pt>
    <dgm:pt modelId="{68B76AE8-E445-4BAB-9220-FB0E916CB5A7}" type="pres">
      <dgm:prSet presAssocID="{BF03F6AE-F62B-4462-9DCA-B36E15C6A268}" presName="conn2-1" presStyleLbl="parChTrans1D2" presStyleIdx="0" presStyleCnt="5"/>
      <dgm:spPr/>
      <dgm:t>
        <a:bodyPr/>
        <a:lstStyle/>
        <a:p>
          <a:pPr rtl="1"/>
          <a:endParaRPr lang="fa-IR"/>
        </a:p>
      </dgm:t>
    </dgm:pt>
    <dgm:pt modelId="{4155850C-02DC-4B2E-A5AD-906B76F5876A}" type="pres">
      <dgm:prSet presAssocID="{BF03F6AE-F62B-4462-9DCA-B36E15C6A268}" presName="connTx" presStyleLbl="parChTrans1D2" presStyleIdx="0" presStyleCnt="5"/>
      <dgm:spPr/>
      <dgm:t>
        <a:bodyPr/>
        <a:lstStyle/>
        <a:p>
          <a:pPr rtl="1"/>
          <a:endParaRPr lang="fa-IR"/>
        </a:p>
      </dgm:t>
    </dgm:pt>
    <dgm:pt modelId="{DC463F7C-CA56-4D9A-B325-1209FA0FCD9A}" type="pres">
      <dgm:prSet presAssocID="{87171763-AEB0-4F42-8917-988FACC0063A}" presName="root2" presStyleCnt="0"/>
      <dgm:spPr/>
    </dgm:pt>
    <dgm:pt modelId="{333B5A80-1FA2-45AA-AAE8-BCDCF74A0B36}" type="pres">
      <dgm:prSet presAssocID="{87171763-AEB0-4F42-8917-988FACC0063A}" presName="LevelTwoTextNode" presStyleLbl="node2" presStyleIdx="0" presStyleCnt="5" custScaleX="260637">
        <dgm:presLayoutVars>
          <dgm:chPref val="3"/>
        </dgm:presLayoutVars>
      </dgm:prSet>
      <dgm:spPr/>
      <dgm:t>
        <a:bodyPr/>
        <a:lstStyle/>
        <a:p>
          <a:endParaRPr lang="en-US"/>
        </a:p>
      </dgm:t>
    </dgm:pt>
    <dgm:pt modelId="{4B20E5A0-F62D-48B4-8CF7-CD83E740A39A}" type="pres">
      <dgm:prSet presAssocID="{87171763-AEB0-4F42-8917-988FACC0063A}" presName="level3hierChild" presStyleCnt="0"/>
      <dgm:spPr/>
    </dgm:pt>
    <dgm:pt modelId="{EA27BD45-55EC-409C-B806-87B25BB8B20A}" type="pres">
      <dgm:prSet presAssocID="{C15C04EA-2207-4A7E-9730-14C9F9E0D45A}" presName="conn2-1" presStyleLbl="parChTrans1D2" presStyleIdx="1" presStyleCnt="5"/>
      <dgm:spPr/>
      <dgm:t>
        <a:bodyPr/>
        <a:lstStyle/>
        <a:p>
          <a:pPr rtl="1"/>
          <a:endParaRPr lang="fa-IR"/>
        </a:p>
      </dgm:t>
    </dgm:pt>
    <dgm:pt modelId="{C3017F1B-D15D-4159-8C9A-B587388F4833}" type="pres">
      <dgm:prSet presAssocID="{C15C04EA-2207-4A7E-9730-14C9F9E0D45A}" presName="connTx" presStyleLbl="parChTrans1D2" presStyleIdx="1" presStyleCnt="5"/>
      <dgm:spPr/>
      <dgm:t>
        <a:bodyPr/>
        <a:lstStyle/>
        <a:p>
          <a:pPr rtl="1"/>
          <a:endParaRPr lang="fa-IR"/>
        </a:p>
      </dgm:t>
    </dgm:pt>
    <dgm:pt modelId="{65E811D7-5D3A-4E96-877B-18E438BF8C55}" type="pres">
      <dgm:prSet presAssocID="{C1E7C135-3AF3-41DF-B017-4A8570444029}" presName="root2" presStyleCnt="0"/>
      <dgm:spPr/>
    </dgm:pt>
    <dgm:pt modelId="{A461328E-535C-4AF9-9120-48BB774F7FD6}" type="pres">
      <dgm:prSet presAssocID="{C1E7C135-3AF3-41DF-B017-4A8570444029}" presName="LevelTwoTextNode" presStyleLbl="node2" presStyleIdx="1" presStyleCnt="5" custScaleX="260637">
        <dgm:presLayoutVars>
          <dgm:chPref val="3"/>
        </dgm:presLayoutVars>
      </dgm:prSet>
      <dgm:spPr/>
      <dgm:t>
        <a:bodyPr/>
        <a:lstStyle/>
        <a:p>
          <a:endParaRPr lang="en-US"/>
        </a:p>
      </dgm:t>
    </dgm:pt>
    <dgm:pt modelId="{6C16876C-E020-4A33-9AF6-4CF8D137CCDB}" type="pres">
      <dgm:prSet presAssocID="{C1E7C135-3AF3-41DF-B017-4A8570444029}" presName="level3hierChild" presStyleCnt="0"/>
      <dgm:spPr/>
    </dgm:pt>
    <dgm:pt modelId="{31925E8F-EB9A-49CC-99F2-94B7ABE034D3}" type="pres">
      <dgm:prSet presAssocID="{BC37FA79-A2AA-4363-90C8-3B689D4AC125}" presName="conn2-1" presStyleLbl="parChTrans1D2" presStyleIdx="2" presStyleCnt="5"/>
      <dgm:spPr/>
      <dgm:t>
        <a:bodyPr/>
        <a:lstStyle/>
        <a:p>
          <a:pPr rtl="1"/>
          <a:endParaRPr lang="fa-IR"/>
        </a:p>
      </dgm:t>
    </dgm:pt>
    <dgm:pt modelId="{9B81256B-13A9-4816-960A-5E113D49CA2D}" type="pres">
      <dgm:prSet presAssocID="{BC37FA79-A2AA-4363-90C8-3B689D4AC125}" presName="connTx" presStyleLbl="parChTrans1D2" presStyleIdx="2" presStyleCnt="5"/>
      <dgm:spPr/>
      <dgm:t>
        <a:bodyPr/>
        <a:lstStyle/>
        <a:p>
          <a:pPr rtl="1"/>
          <a:endParaRPr lang="fa-IR"/>
        </a:p>
      </dgm:t>
    </dgm:pt>
    <dgm:pt modelId="{3271BB65-3C5B-4B5A-8D09-63A81A963C1D}" type="pres">
      <dgm:prSet presAssocID="{A549EF31-533A-4339-814F-3CAF2135626C}" presName="root2" presStyleCnt="0"/>
      <dgm:spPr/>
    </dgm:pt>
    <dgm:pt modelId="{98DBC3AD-E9ED-4DCA-AB44-F718FD0307D8}" type="pres">
      <dgm:prSet presAssocID="{A549EF31-533A-4339-814F-3CAF2135626C}" presName="LevelTwoTextNode" presStyleLbl="node2" presStyleIdx="2" presStyleCnt="5" custScaleX="260637">
        <dgm:presLayoutVars>
          <dgm:chPref val="3"/>
        </dgm:presLayoutVars>
      </dgm:prSet>
      <dgm:spPr/>
      <dgm:t>
        <a:bodyPr/>
        <a:lstStyle/>
        <a:p>
          <a:endParaRPr lang="en-US"/>
        </a:p>
      </dgm:t>
    </dgm:pt>
    <dgm:pt modelId="{51BA0835-28E3-423B-A565-F0132D4B7ED6}" type="pres">
      <dgm:prSet presAssocID="{A549EF31-533A-4339-814F-3CAF2135626C}" presName="level3hierChild" presStyleCnt="0"/>
      <dgm:spPr/>
    </dgm:pt>
    <dgm:pt modelId="{F5BB675F-BFFB-4325-8E9F-773DD3D9B173}" type="pres">
      <dgm:prSet presAssocID="{5588EF8C-0CEA-413B-93D5-CDC2974CC910}" presName="conn2-1" presStyleLbl="parChTrans1D2" presStyleIdx="3" presStyleCnt="5"/>
      <dgm:spPr/>
      <dgm:t>
        <a:bodyPr/>
        <a:lstStyle/>
        <a:p>
          <a:pPr rtl="1"/>
          <a:endParaRPr lang="fa-IR"/>
        </a:p>
      </dgm:t>
    </dgm:pt>
    <dgm:pt modelId="{5A5EE7F5-CE51-4A77-B006-DFF538F2B6B3}" type="pres">
      <dgm:prSet presAssocID="{5588EF8C-0CEA-413B-93D5-CDC2974CC910}" presName="connTx" presStyleLbl="parChTrans1D2" presStyleIdx="3" presStyleCnt="5"/>
      <dgm:spPr/>
      <dgm:t>
        <a:bodyPr/>
        <a:lstStyle/>
        <a:p>
          <a:pPr rtl="1"/>
          <a:endParaRPr lang="fa-IR"/>
        </a:p>
      </dgm:t>
    </dgm:pt>
    <dgm:pt modelId="{29487647-D5AD-4818-B999-C119D31BDF68}" type="pres">
      <dgm:prSet presAssocID="{18249D47-3217-4ABD-B569-C963F2698FEE}" presName="root2" presStyleCnt="0"/>
      <dgm:spPr/>
    </dgm:pt>
    <dgm:pt modelId="{13B484D3-776A-4208-8002-1C22C43BA7AC}" type="pres">
      <dgm:prSet presAssocID="{18249D47-3217-4ABD-B569-C963F2698FEE}" presName="LevelTwoTextNode" presStyleLbl="node2" presStyleIdx="3" presStyleCnt="5" custScaleX="260637">
        <dgm:presLayoutVars>
          <dgm:chPref val="3"/>
        </dgm:presLayoutVars>
      </dgm:prSet>
      <dgm:spPr/>
      <dgm:t>
        <a:bodyPr/>
        <a:lstStyle/>
        <a:p>
          <a:endParaRPr lang="en-US"/>
        </a:p>
      </dgm:t>
    </dgm:pt>
    <dgm:pt modelId="{F92607AB-BD86-48C8-86C3-2EEBB88303BF}" type="pres">
      <dgm:prSet presAssocID="{18249D47-3217-4ABD-B569-C963F2698FEE}" presName="level3hierChild" presStyleCnt="0"/>
      <dgm:spPr/>
    </dgm:pt>
    <dgm:pt modelId="{CE3C3C89-27FC-416F-A620-F04CF3DF1624}" type="pres">
      <dgm:prSet presAssocID="{86473163-641A-4E06-9431-DB56CFA46997}" presName="conn2-1" presStyleLbl="parChTrans1D2" presStyleIdx="4" presStyleCnt="5"/>
      <dgm:spPr/>
      <dgm:t>
        <a:bodyPr/>
        <a:lstStyle/>
        <a:p>
          <a:pPr rtl="1"/>
          <a:endParaRPr lang="fa-IR"/>
        </a:p>
      </dgm:t>
    </dgm:pt>
    <dgm:pt modelId="{BACA481B-8E80-4463-B406-0A0607D3DE96}" type="pres">
      <dgm:prSet presAssocID="{86473163-641A-4E06-9431-DB56CFA46997}" presName="connTx" presStyleLbl="parChTrans1D2" presStyleIdx="4" presStyleCnt="5"/>
      <dgm:spPr/>
      <dgm:t>
        <a:bodyPr/>
        <a:lstStyle/>
        <a:p>
          <a:pPr rtl="1"/>
          <a:endParaRPr lang="fa-IR"/>
        </a:p>
      </dgm:t>
    </dgm:pt>
    <dgm:pt modelId="{0CA325FA-C6EB-4666-9E65-14D616F24567}" type="pres">
      <dgm:prSet presAssocID="{139DDBD5-CC1F-4BB7-9AAD-A9CF0EE63E20}" presName="root2" presStyleCnt="0"/>
      <dgm:spPr/>
    </dgm:pt>
    <dgm:pt modelId="{E0C43891-0B89-4AE3-B7A0-A906E788C6C8}" type="pres">
      <dgm:prSet presAssocID="{139DDBD5-CC1F-4BB7-9AAD-A9CF0EE63E20}" presName="LevelTwoTextNode" presStyleLbl="node2" presStyleIdx="4" presStyleCnt="5" custScaleX="260637">
        <dgm:presLayoutVars>
          <dgm:chPref val="3"/>
        </dgm:presLayoutVars>
      </dgm:prSet>
      <dgm:spPr/>
      <dgm:t>
        <a:bodyPr/>
        <a:lstStyle/>
        <a:p>
          <a:endParaRPr lang="en-US"/>
        </a:p>
      </dgm:t>
    </dgm:pt>
    <dgm:pt modelId="{DDFAE205-A321-4607-AD5C-06EE21AC201D}" type="pres">
      <dgm:prSet presAssocID="{139DDBD5-CC1F-4BB7-9AAD-A9CF0EE63E20}" presName="level3hierChild" presStyleCnt="0"/>
      <dgm:spPr/>
    </dgm:pt>
  </dgm:ptLst>
  <dgm:cxnLst>
    <dgm:cxn modelId="{0A71FBDB-2D52-4348-8EB4-93F80A54192E}" type="presOf" srcId="{C15C04EA-2207-4A7E-9730-14C9F9E0D45A}" destId="{C3017F1B-D15D-4159-8C9A-B587388F4833}" srcOrd="1" destOrd="0" presId="urn:microsoft.com/office/officeart/2008/layout/HorizontalMultiLevelHierarchy"/>
    <dgm:cxn modelId="{B809A9D7-A978-4317-998E-18CEF9C1D874}" type="presOf" srcId="{8256E475-7917-48C8-84A5-97182D5A792E}" destId="{E7EE2DFD-D80F-4878-9AE9-6BA3F85157C6}" srcOrd="0" destOrd="0" presId="urn:microsoft.com/office/officeart/2008/layout/HorizontalMultiLevelHierarchy"/>
    <dgm:cxn modelId="{D2C3C1AB-6CCD-4A9B-898A-974F8402273A}" srcId="{F5CA5EF9-3ED2-427F-BF23-A6B7EA797F54}" destId="{8256E475-7917-48C8-84A5-97182D5A792E}" srcOrd="0" destOrd="0" parTransId="{7F514E5C-397E-4233-9664-882E8580F24D}" sibTransId="{E94B2B5B-CBD4-42E0-9E4E-FD75B35901D8}"/>
    <dgm:cxn modelId="{50C1F48C-D07E-4C57-A85A-3A5682A82734}" srcId="{8256E475-7917-48C8-84A5-97182D5A792E}" destId="{C1E7C135-3AF3-41DF-B017-4A8570444029}" srcOrd="1" destOrd="0" parTransId="{C15C04EA-2207-4A7E-9730-14C9F9E0D45A}" sibTransId="{9BD67E3A-E84F-4F50-AA90-1F0A5D4A42E1}"/>
    <dgm:cxn modelId="{A7163275-BCA2-4170-BD8E-5E10EFCDD874}" srcId="{8256E475-7917-48C8-84A5-97182D5A792E}" destId="{139DDBD5-CC1F-4BB7-9AAD-A9CF0EE63E20}" srcOrd="4" destOrd="0" parTransId="{86473163-641A-4E06-9431-DB56CFA46997}" sibTransId="{2475E2B5-B614-450D-8600-8718183EE98B}"/>
    <dgm:cxn modelId="{562B0559-F69F-416F-9418-0ED4E3E67A47}" type="presOf" srcId="{86473163-641A-4E06-9431-DB56CFA46997}" destId="{BACA481B-8E80-4463-B406-0A0607D3DE96}" srcOrd="1" destOrd="0" presId="urn:microsoft.com/office/officeart/2008/layout/HorizontalMultiLevelHierarchy"/>
    <dgm:cxn modelId="{07E24C94-C414-49B3-AC49-116D88E3E4C6}" type="presOf" srcId="{5588EF8C-0CEA-413B-93D5-CDC2974CC910}" destId="{5A5EE7F5-CE51-4A77-B006-DFF538F2B6B3}" srcOrd="1" destOrd="0" presId="urn:microsoft.com/office/officeart/2008/layout/HorizontalMultiLevelHierarchy"/>
    <dgm:cxn modelId="{2313E8B4-76E9-4A0B-901D-C7AF3744D066}" type="presOf" srcId="{BC37FA79-A2AA-4363-90C8-3B689D4AC125}" destId="{9B81256B-13A9-4816-960A-5E113D49CA2D}" srcOrd="1" destOrd="0" presId="urn:microsoft.com/office/officeart/2008/layout/HorizontalMultiLevelHierarchy"/>
    <dgm:cxn modelId="{456908CF-E954-4756-9D82-48D6CA0BCBC0}" type="presOf" srcId="{139DDBD5-CC1F-4BB7-9AAD-A9CF0EE63E20}" destId="{E0C43891-0B89-4AE3-B7A0-A906E788C6C8}" srcOrd="0" destOrd="0" presId="urn:microsoft.com/office/officeart/2008/layout/HorizontalMultiLevelHierarchy"/>
    <dgm:cxn modelId="{BEDC8DBF-5D01-4837-8101-3C473929D774}" type="presOf" srcId="{BF03F6AE-F62B-4462-9DCA-B36E15C6A268}" destId="{4155850C-02DC-4B2E-A5AD-906B76F5876A}" srcOrd="1" destOrd="0" presId="urn:microsoft.com/office/officeart/2008/layout/HorizontalMultiLevelHierarchy"/>
    <dgm:cxn modelId="{8A978D06-1319-4876-9FFB-A2F9BF40DC33}" type="presOf" srcId="{18249D47-3217-4ABD-B569-C963F2698FEE}" destId="{13B484D3-776A-4208-8002-1C22C43BA7AC}" srcOrd="0" destOrd="0" presId="urn:microsoft.com/office/officeart/2008/layout/HorizontalMultiLevelHierarchy"/>
    <dgm:cxn modelId="{0ECFB275-195D-45F6-A47A-9116092A5BD5}" type="presOf" srcId="{87171763-AEB0-4F42-8917-988FACC0063A}" destId="{333B5A80-1FA2-45AA-AAE8-BCDCF74A0B36}" srcOrd="0" destOrd="0" presId="urn:microsoft.com/office/officeart/2008/layout/HorizontalMultiLevelHierarchy"/>
    <dgm:cxn modelId="{A9A6892A-8F7E-4D30-8616-48385A19B300}" type="presOf" srcId="{BC37FA79-A2AA-4363-90C8-3B689D4AC125}" destId="{31925E8F-EB9A-49CC-99F2-94B7ABE034D3}" srcOrd="0" destOrd="0" presId="urn:microsoft.com/office/officeart/2008/layout/HorizontalMultiLevelHierarchy"/>
    <dgm:cxn modelId="{D7222F4F-8AFB-4DC7-A640-F85E14A8C53C}" srcId="{8256E475-7917-48C8-84A5-97182D5A792E}" destId="{87171763-AEB0-4F42-8917-988FACC0063A}" srcOrd="0" destOrd="0" parTransId="{BF03F6AE-F62B-4462-9DCA-B36E15C6A268}" sibTransId="{0B9880B3-142C-4601-B320-8B761BB04E6F}"/>
    <dgm:cxn modelId="{209A9BE0-3533-4E16-A9F5-D8D688077195}" type="presOf" srcId="{C15C04EA-2207-4A7E-9730-14C9F9E0D45A}" destId="{EA27BD45-55EC-409C-B806-87B25BB8B20A}" srcOrd="0" destOrd="0" presId="urn:microsoft.com/office/officeart/2008/layout/HorizontalMultiLevelHierarchy"/>
    <dgm:cxn modelId="{18CE0798-19C0-4F06-A8E7-E9C4F64E326E}" type="presOf" srcId="{86473163-641A-4E06-9431-DB56CFA46997}" destId="{CE3C3C89-27FC-416F-A620-F04CF3DF1624}" srcOrd="0" destOrd="0" presId="urn:microsoft.com/office/officeart/2008/layout/HorizontalMultiLevelHierarchy"/>
    <dgm:cxn modelId="{6C3A4F0D-B933-4941-8510-5C8EA749686C}" srcId="{8256E475-7917-48C8-84A5-97182D5A792E}" destId="{A549EF31-533A-4339-814F-3CAF2135626C}" srcOrd="2" destOrd="0" parTransId="{BC37FA79-A2AA-4363-90C8-3B689D4AC125}" sibTransId="{0EB44AA3-7F91-4B7F-AD58-8AA785ABA3DC}"/>
    <dgm:cxn modelId="{C465E606-C690-40DD-9007-3109E634FEBC}" type="presOf" srcId="{BF03F6AE-F62B-4462-9DCA-B36E15C6A268}" destId="{68B76AE8-E445-4BAB-9220-FB0E916CB5A7}" srcOrd="0" destOrd="0" presId="urn:microsoft.com/office/officeart/2008/layout/HorizontalMultiLevelHierarchy"/>
    <dgm:cxn modelId="{BD821A50-A8AC-4FA9-BF85-B9E49CB79139}" type="presOf" srcId="{5588EF8C-0CEA-413B-93D5-CDC2974CC910}" destId="{F5BB675F-BFFB-4325-8E9F-773DD3D9B173}" srcOrd="0" destOrd="0" presId="urn:microsoft.com/office/officeart/2008/layout/HorizontalMultiLevelHierarchy"/>
    <dgm:cxn modelId="{E5647910-CF64-4CFA-8E0E-6ABD4BA8C785}" type="presOf" srcId="{C1E7C135-3AF3-41DF-B017-4A8570444029}" destId="{A461328E-535C-4AF9-9120-48BB774F7FD6}" srcOrd="0" destOrd="0" presId="urn:microsoft.com/office/officeart/2008/layout/HorizontalMultiLevelHierarchy"/>
    <dgm:cxn modelId="{66291D54-25DE-4F03-83D4-6C3DED90114C}" srcId="{8256E475-7917-48C8-84A5-97182D5A792E}" destId="{18249D47-3217-4ABD-B569-C963F2698FEE}" srcOrd="3" destOrd="0" parTransId="{5588EF8C-0CEA-413B-93D5-CDC2974CC910}" sibTransId="{F3EAF4B0-643D-4330-89EE-6879BB4F0CCF}"/>
    <dgm:cxn modelId="{2A02AF69-4A9C-489B-9C29-78758AA612E5}" type="presOf" srcId="{F5CA5EF9-3ED2-427F-BF23-A6B7EA797F54}" destId="{CA537C1B-AA87-44D8-A8CC-9A49440BC5A4}" srcOrd="0" destOrd="0" presId="urn:microsoft.com/office/officeart/2008/layout/HorizontalMultiLevelHierarchy"/>
    <dgm:cxn modelId="{E046D005-832A-4097-8D17-3672C06DB663}" type="presOf" srcId="{A549EF31-533A-4339-814F-3CAF2135626C}" destId="{98DBC3AD-E9ED-4DCA-AB44-F718FD0307D8}" srcOrd="0" destOrd="0" presId="urn:microsoft.com/office/officeart/2008/layout/HorizontalMultiLevelHierarchy"/>
    <dgm:cxn modelId="{D602E3A2-5023-4716-B557-A54964ACBD84}" type="presParOf" srcId="{CA537C1B-AA87-44D8-A8CC-9A49440BC5A4}" destId="{173780FA-858B-4757-8E3C-8EE936F05D37}" srcOrd="0" destOrd="0" presId="urn:microsoft.com/office/officeart/2008/layout/HorizontalMultiLevelHierarchy"/>
    <dgm:cxn modelId="{2015D436-DF5E-4C2E-B6EE-DFDC7964CBB3}" type="presParOf" srcId="{173780FA-858B-4757-8E3C-8EE936F05D37}" destId="{E7EE2DFD-D80F-4878-9AE9-6BA3F85157C6}" srcOrd="0" destOrd="0" presId="urn:microsoft.com/office/officeart/2008/layout/HorizontalMultiLevelHierarchy"/>
    <dgm:cxn modelId="{50344414-94FF-4741-B9A7-E7122985C0A8}" type="presParOf" srcId="{173780FA-858B-4757-8E3C-8EE936F05D37}" destId="{B04AAB0D-0B28-47F0-98BC-150F8E4C82E0}" srcOrd="1" destOrd="0" presId="urn:microsoft.com/office/officeart/2008/layout/HorizontalMultiLevelHierarchy"/>
    <dgm:cxn modelId="{9DF9AF12-E978-44DB-A90D-F9E4AC31CB33}" type="presParOf" srcId="{B04AAB0D-0B28-47F0-98BC-150F8E4C82E0}" destId="{68B76AE8-E445-4BAB-9220-FB0E916CB5A7}" srcOrd="0" destOrd="0" presId="urn:microsoft.com/office/officeart/2008/layout/HorizontalMultiLevelHierarchy"/>
    <dgm:cxn modelId="{4A358158-4D34-4C5B-8D55-0706ED5D17D6}" type="presParOf" srcId="{68B76AE8-E445-4BAB-9220-FB0E916CB5A7}" destId="{4155850C-02DC-4B2E-A5AD-906B76F5876A}" srcOrd="0" destOrd="0" presId="urn:microsoft.com/office/officeart/2008/layout/HorizontalMultiLevelHierarchy"/>
    <dgm:cxn modelId="{10478FDE-2389-495D-80D6-46E7418A928B}" type="presParOf" srcId="{B04AAB0D-0B28-47F0-98BC-150F8E4C82E0}" destId="{DC463F7C-CA56-4D9A-B325-1209FA0FCD9A}" srcOrd="1" destOrd="0" presId="urn:microsoft.com/office/officeart/2008/layout/HorizontalMultiLevelHierarchy"/>
    <dgm:cxn modelId="{59CCC880-A85A-4FBA-A0B2-E413361B854C}" type="presParOf" srcId="{DC463F7C-CA56-4D9A-B325-1209FA0FCD9A}" destId="{333B5A80-1FA2-45AA-AAE8-BCDCF74A0B36}" srcOrd="0" destOrd="0" presId="urn:microsoft.com/office/officeart/2008/layout/HorizontalMultiLevelHierarchy"/>
    <dgm:cxn modelId="{3055FE57-676B-48A2-81C3-4BF058076D15}" type="presParOf" srcId="{DC463F7C-CA56-4D9A-B325-1209FA0FCD9A}" destId="{4B20E5A0-F62D-48B4-8CF7-CD83E740A39A}" srcOrd="1" destOrd="0" presId="urn:microsoft.com/office/officeart/2008/layout/HorizontalMultiLevelHierarchy"/>
    <dgm:cxn modelId="{45E2121F-CD9D-4E96-8B05-F4258473F13A}" type="presParOf" srcId="{B04AAB0D-0B28-47F0-98BC-150F8E4C82E0}" destId="{EA27BD45-55EC-409C-B806-87B25BB8B20A}" srcOrd="2" destOrd="0" presId="urn:microsoft.com/office/officeart/2008/layout/HorizontalMultiLevelHierarchy"/>
    <dgm:cxn modelId="{443A0BAE-E09C-4840-B009-22753B7548DB}" type="presParOf" srcId="{EA27BD45-55EC-409C-B806-87B25BB8B20A}" destId="{C3017F1B-D15D-4159-8C9A-B587388F4833}" srcOrd="0" destOrd="0" presId="urn:microsoft.com/office/officeart/2008/layout/HorizontalMultiLevelHierarchy"/>
    <dgm:cxn modelId="{8109E51D-059A-4987-9A41-CD1D368833CE}" type="presParOf" srcId="{B04AAB0D-0B28-47F0-98BC-150F8E4C82E0}" destId="{65E811D7-5D3A-4E96-877B-18E438BF8C55}" srcOrd="3" destOrd="0" presId="urn:microsoft.com/office/officeart/2008/layout/HorizontalMultiLevelHierarchy"/>
    <dgm:cxn modelId="{4F5CA93E-FC39-4CF5-BD39-ED16E525E327}" type="presParOf" srcId="{65E811D7-5D3A-4E96-877B-18E438BF8C55}" destId="{A461328E-535C-4AF9-9120-48BB774F7FD6}" srcOrd="0" destOrd="0" presId="urn:microsoft.com/office/officeart/2008/layout/HorizontalMultiLevelHierarchy"/>
    <dgm:cxn modelId="{9333CC45-3287-45BE-893C-76753B4911E0}" type="presParOf" srcId="{65E811D7-5D3A-4E96-877B-18E438BF8C55}" destId="{6C16876C-E020-4A33-9AF6-4CF8D137CCDB}" srcOrd="1" destOrd="0" presId="urn:microsoft.com/office/officeart/2008/layout/HorizontalMultiLevelHierarchy"/>
    <dgm:cxn modelId="{BA56D1D7-7CCD-4ADC-AA51-E0A6568EE33F}" type="presParOf" srcId="{B04AAB0D-0B28-47F0-98BC-150F8E4C82E0}" destId="{31925E8F-EB9A-49CC-99F2-94B7ABE034D3}" srcOrd="4" destOrd="0" presId="urn:microsoft.com/office/officeart/2008/layout/HorizontalMultiLevelHierarchy"/>
    <dgm:cxn modelId="{DFED82F9-3448-430B-8D63-CDF5FF64E4C5}" type="presParOf" srcId="{31925E8F-EB9A-49CC-99F2-94B7ABE034D3}" destId="{9B81256B-13A9-4816-960A-5E113D49CA2D}" srcOrd="0" destOrd="0" presId="urn:microsoft.com/office/officeart/2008/layout/HorizontalMultiLevelHierarchy"/>
    <dgm:cxn modelId="{7791F40F-B9AC-4578-99F3-AFD29AF316F0}" type="presParOf" srcId="{B04AAB0D-0B28-47F0-98BC-150F8E4C82E0}" destId="{3271BB65-3C5B-4B5A-8D09-63A81A963C1D}" srcOrd="5" destOrd="0" presId="urn:microsoft.com/office/officeart/2008/layout/HorizontalMultiLevelHierarchy"/>
    <dgm:cxn modelId="{40F63AAA-A8A1-4CB5-86BB-A6FD2E5C6773}" type="presParOf" srcId="{3271BB65-3C5B-4B5A-8D09-63A81A963C1D}" destId="{98DBC3AD-E9ED-4DCA-AB44-F718FD0307D8}" srcOrd="0" destOrd="0" presId="urn:microsoft.com/office/officeart/2008/layout/HorizontalMultiLevelHierarchy"/>
    <dgm:cxn modelId="{A79084BC-B4FC-4390-9344-F8D4E396071F}" type="presParOf" srcId="{3271BB65-3C5B-4B5A-8D09-63A81A963C1D}" destId="{51BA0835-28E3-423B-A565-F0132D4B7ED6}" srcOrd="1" destOrd="0" presId="urn:microsoft.com/office/officeart/2008/layout/HorizontalMultiLevelHierarchy"/>
    <dgm:cxn modelId="{E0807B50-1EBE-4A6E-8D4C-2FD98824569A}" type="presParOf" srcId="{B04AAB0D-0B28-47F0-98BC-150F8E4C82E0}" destId="{F5BB675F-BFFB-4325-8E9F-773DD3D9B173}" srcOrd="6" destOrd="0" presId="urn:microsoft.com/office/officeart/2008/layout/HorizontalMultiLevelHierarchy"/>
    <dgm:cxn modelId="{DDB2821E-DCF9-4D61-8744-205C73030BCF}" type="presParOf" srcId="{F5BB675F-BFFB-4325-8E9F-773DD3D9B173}" destId="{5A5EE7F5-CE51-4A77-B006-DFF538F2B6B3}" srcOrd="0" destOrd="0" presId="urn:microsoft.com/office/officeart/2008/layout/HorizontalMultiLevelHierarchy"/>
    <dgm:cxn modelId="{B31BF945-5C92-4F59-85F1-2F824CD78DBC}" type="presParOf" srcId="{B04AAB0D-0B28-47F0-98BC-150F8E4C82E0}" destId="{29487647-D5AD-4818-B999-C119D31BDF68}" srcOrd="7" destOrd="0" presId="urn:microsoft.com/office/officeart/2008/layout/HorizontalMultiLevelHierarchy"/>
    <dgm:cxn modelId="{1635488D-61FC-4E2C-829B-922392CF62DC}" type="presParOf" srcId="{29487647-D5AD-4818-B999-C119D31BDF68}" destId="{13B484D3-776A-4208-8002-1C22C43BA7AC}" srcOrd="0" destOrd="0" presId="urn:microsoft.com/office/officeart/2008/layout/HorizontalMultiLevelHierarchy"/>
    <dgm:cxn modelId="{A8D6CC4D-6A03-40FF-91D2-ED9BD62BBE13}" type="presParOf" srcId="{29487647-D5AD-4818-B999-C119D31BDF68}" destId="{F92607AB-BD86-48C8-86C3-2EEBB88303BF}" srcOrd="1" destOrd="0" presId="urn:microsoft.com/office/officeart/2008/layout/HorizontalMultiLevelHierarchy"/>
    <dgm:cxn modelId="{F0D3859B-7ABE-4755-B07E-0F8BAD8822DE}" type="presParOf" srcId="{B04AAB0D-0B28-47F0-98BC-150F8E4C82E0}" destId="{CE3C3C89-27FC-416F-A620-F04CF3DF1624}" srcOrd="8" destOrd="0" presId="urn:microsoft.com/office/officeart/2008/layout/HorizontalMultiLevelHierarchy"/>
    <dgm:cxn modelId="{1D416B01-18DD-4587-B375-6401559F002E}" type="presParOf" srcId="{CE3C3C89-27FC-416F-A620-F04CF3DF1624}" destId="{BACA481B-8E80-4463-B406-0A0607D3DE96}" srcOrd="0" destOrd="0" presId="urn:microsoft.com/office/officeart/2008/layout/HorizontalMultiLevelHierarchy"/>
    <dgm:cxn modelId="{EC45EA42-ABE9-4A6A-BAC3-31DBBB0DECDD}" type="presParOf" srcId="{B04AAB0D-0B28-47F0-98BC-150F8E4C82E0}" destId="{0CA325FA-C6EB-4666-9E65-14D616F24567}" srcOrd="9" destOrd="0" presId="urn:microsoft.com/office/officeart/2008/layout/HorizontalMultiLevelHierarchy"/>
    <dgm:cxn modelId="{91B3DAFF-C6E9-46C1-B7B9-64E85F44CEA3}" type="presParOf" srcId="{0CA325FA-C6EB-4666-9E65-14D616F24567}" destId="{E0C43891-0B89-4AE3-B7A0-A906E788C6C8}" srcOrd="0" destOrd="0" presId="urn:microsoft.com/office/officeart/2008/layout/HorizontalMultiLevelHierarchy"/>
    <dgm:cxn modelId="{8C1517D5-E3F6-4B70-A88E-4367F555DE57}" type="presParOf" srcId="{0CA325FA-C6EB-4666-9E65-14D616F24567}" destId="{DDFAE205-A321-4607-AD5C-06EE21AC201D}"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7C979A-9537-4D3F-8909-F19C8CF28845}" type="doc">
      <dgm:prSet loTypeId="urn:microsoft.com/office/officeart/2005/8/layout/hierarchy4" loCatId="hierarchy" qsTypeId="urn:microsoft.com/office/officeart/2005/8/quickstyle/simple1" qsCatId="simple" csTypeId="urn:microsoft.com/office/officeart/2005/8/colors/accent1_2" csCatId="accent1" phldr="1"/>
      <dgm:spPr/>
      <dgm:t>
        <a:bodyPr/>
        <a:lstStyle/>
        <a:p>
          <a:pPr rtl="1"/>
          <a:endParaRPr lang="fa-IR"/>
        </a:p>
      </dgm:t>
    </dgm:pt>
    <dgm:pt modelId="{9F5491FA-F6DD-4EEC-A95B-2322F59045AA}">
      <dgm:prSet phldrT="[Text]" custT="1"/>
      <dgm:spPr/>
      <dgm:t>
        <a:bodyPr/>
        <a:lstStyle/>
        <a:p>
          <a:pPr rtl="1"/>
          <a:r>
            <a:rPr lang="fa-IR" sz="2200" dirty="0" smtClean="0">
              <a:solidFill>
                <a:schemeClr val="bg1"/>
              </a:solidFill>
              <a:cs typeface="B Nazanin" panose="00000400000000000000" pitchFamily="2" charset="-78"/>
            </a:rPr>
            <a:t>حسابرس باید از حوزه تخصصی کارشناس حسابرس شناخت کافی کسب کند تا بتواند: </a:t>
          </a:r>
          <a:endParaRPr lang="fa-IR" sz="2200" dirty="0">
            <a:cs typeface="B Nazanin" panose="00000400000000000000" pitchFamily="2" charset="-78"/>
          </a:endParaRPr>
        </a:p>
      </dgm:t>
    </dgm:pt>
    <dgm:pt modelId="{FECE33E6-E449-4512-A11D-A475F773C428}" type="parTrans" cxnId="{AB39D2E7-F3E6-4417-B41D-129363427DB1}">
      <dgm:prSet/>
      <dgm:spPr/>
      <dgm:t>
        <a:bodyPr/>
        <a:lstStyle/>
        <a:p>
          <a:pPr rtl="1"/>
          <a:endParaRPr lang="fa-IR"/>
        </a:p>
      </dgm:t>
    </dgm:pt>
    <dgm:pt modelId="{B6469F3D-0425-4714-B718-A1B438B7B245}" type="sibTrans" cxnId="{AB39D2E7-F3E6-4417-B41D-129363427DB1}">
      <dgm:prSet/>
      <dgm:spPr/>
      <dgm:t>
        <a:bodyPr/>
        <a:lstStyle/>
        <a:p>
          <a:pPr rtl="1"/>
          <a:endParaRPr lang="fa-IR"/>
        </a:p>
      </dgm:t>
    </dgm:pt>
    <dgm:pt modelId="{E261379B-3E0E-4680-8F74-5E44549F74A1}">
      <dgm:prSet phldrT="[Text]" custT="1"/>
      <dgm:spPr/>
      <dgm:t>
        <a:bodyPr/>
        <a:lstStyle/>
        <a:p>
          <a:pPr rtl="1"/>
          <a:r>
            <a:rPr lang="fa-IR" sz="2100" dirty="0" smtClean="0">
              <a:solidFill>
                <a:schemeClr val="bg1"/>
              </a:solidFill>
              <a:cs typeface="B Nazanin" panose="00000400000000000000" pitchFamily="2" charset="-78"/>
            </a:rPr>
            <a:t>الف. ماهیت، دامنه و اهداف کار کارشناس را برای مقاصد حسابرس تعیین کند، و</a:t>
          </a:r>
          <a:endParaRPr lang="fa-IR" sz="2100" dirty="0">
            <a:cs typeface="B Nazanin" panose="00000400000000000000" pitchFamily="2" charset="-78"/>
          </a:endParaRPr>
        </a:p>
      </dgm:t>
    </dgm:pt>
    <dgm:pt modelId="{B19A6A1D-F523-45AF-908B-59CABDCC8B2F}" type="parTrans" cxnId="{334FFA82-79C1-431B-8A26-2A0DB4622F46}">
      <dgm:prSet/>
      <dgm:spPr/>
      <dgm:t>
        <a:bodyPr/>
        <a:lstStyle/>
        <a:p>
          <a:pPr rtl="1"/>
          <a:endParaRPr lang="fa-IR"/>
        </a:p>
      </dgm:t>
    </dgm:pt>
    <dgm:pt modelId="{DB133CEE-9FF2-4151-AE73-6DA0ACC90E46}" type="sibTrans" cxnId="{334FFA82-79C1-431B-8A26-2A0DB4622F46}">
      <dgm:prSet/>
      <dgm:spPr/>
      <dgm:t>
        <a:bodyPr/>
        <a:lstStyle/>
        <a:p>
          <a:pPr rtl="1"/>
          <a:endParaRPr lang="fa-IR"/>
        </a:p>
      </dgm:t>
    </dgm:pt>
    <dgm:pt modelId="{DEDC0F12-6944-4BA5-B57B-533E63FF1E00}">
      <dgm:prSet custT="1"/>
      <dgm:spPr/>
      <dgm:t>
        <a:bodyPr/>
        <a:lstStyle/>
        <a:p>
          <a:pPr rtl="1"/>
          <a:r>
            <a:rPr lang="fa-IR" sz="2200" dirty="0" smtClean="0">
              <a:solidFill>
                <a:schemeClr val="bg1"/>
              </a:solidFill>
              <a:cs typeface="B Nazanin" panose="00000400000000000000" pitchFamily="2" charset="-78"/>
            </a:rPr>
            <a:t>ب. کفایت کار کارشناس را برای مقاصد حسابرس ارزیابی کند.</a:t>
          </a:r>
          <a:endParaRPr lang="en-US" sz="2200" dirty="0">
            <a:cs typeface="B Nazanin" panose="00000400000000000000" pitchFamily="2" charset="-78"/>
          </a:endParaRPr>
        </a:p>
      </dgm:t>
    </dgm:pt>
    <dgm:pt modelId="{6C77A63F-977A-4453-9325-CEFE7C1BF2A7}" type="parTrans" cxnId="{2B74E29F-213C-4005-9C1D-3EE1B6DBEF0E}">
      <dgm:prSet/>
      <dgm:spPr/>
      <dgm:t>
        <a:bodyPr/>
        <a:lstStyle/>
        <a:p>
          <a:pPr rtl="1"/>
          <a:endParaRPr lang="fa-IR"/>
        </a:p>
      </dgm:t>
    </dgm:pt>
    <dgm:pt modelId="{49142592-0E31-426A-A868-AF5E3D3492AA}" type="sibTrans" cxnId="{2B74E29F-213C-4005-9C1D-3EE1B6DBEF0E}">
      <dgm:prSet/>
      <dgm:spPr/>
      <dgm:t>
        <a:bodyPr/>
        <a:lstStyle/>
        <a:p>
          <a:pPr rtl="1"/>
          <a:endParaRPr lang="fa-IR"/>
        </a:p>
      </dgm:t>
    </dgm:pt>
    <dgm:pt modelId="{7AD1DFD2-4CE3-4FA8-8522-197C81DC5C95}" type="pres">
      <dgm:prSet presAssocID="{6D7C979A-9537-4D3F-8909-F19C8CF28845}" presName="Name0" presStyleCnt="0">
        <dgm:presLayoutVars>
          <dgm:chPref val="1"/>
          <dgm:dir val="rev"/>
          <dgm:animOne val="branch"/>
          <dgm:animLvl val="lvl"/>
          <dgm:resizeHandles/>
        </dgm:presLayoutVars>
      </dgm:prSet>
      <dgm:spPr/>
      <dgm:t>
        <a:bodyPr/>
        <a:lstStyle/>
        <a:p>
          <a:pPr rtl="1"/>
          <a:endParaRPr lang="fa-IR"/>
        </a:p>
      </dgm:t>
    </dgm:pt>
    <dgm:pt modelId="{68EF9090-7179-46A7-A068-CC1B9FDEB2D8}" type="pres">
      <dgm:prSet presAssocID="{9F5491FA-F6DD-4EEC-A95B-2322F59045AA}" presName="vertOne" presStyleCnt="0"/>
      <dgm:spPr/>
    </dgm:pt>
    <dgm:pt modelId="{70AC4316-9575-4906-B97D-9D353EAE14B4}" type="pres">
      <dgm:prSet presAssocID="{9F5491FA-F6DD-4EEC-A95B-2322F59045AA}" presName="txOne" presStyleLbl="node0" presStyleIdx="0" presStyleCnt="1" custScaleY="27116">
        <dgm:presLayoutVars>
          <dgm:chPref val="3"/>
        </dgm:presLayoutVars>
      </dgm:prSet>
      <dgm:spPr/>
      <dgm:t>
        <a:bodyPr/>
        <a:lstStyle/>
        <a:p>
          <a:pPr rtl="1"/>
          <a:endParaRPr lang="fa-IR"/>
        </a:p>
      </dgm:t>
    </dgm:pt>
    <dgm:pt modelId="{3EC0304F-85BC-465A-85E3-B56C931447FE}" type="pres">
      <dgm:prSet presAssocID="{9F5491FA-F6DD-4EEC-A95B-2322F59045AA}" presName="parTransOne" presStyleCnt="0"/>
      <dgm:spPr/>
    </dgm:pt>
    <dgm:pt modelId="{B5A597C0-647D-485E-BCA0-85E23392FFD0}" type="pres">
      <dgm:prSet presAssocID="{9F5491FA-F6DD-4EEC-A95B-2322F59045AA}" presName="horzOne" presStyleCnt="0"/>
      <dgm:spPr/>
    </dgm:pt>
    <dgm:pt modelId="{2A9899FC-EC6F-4845-9531-7D16063CED55}" type="pres">
      <dgm:prSet presAssocID="{E261379B-3E0E-4680-8F74-5E44549F74A1}" presName="vertTwo" presStyleCnt="0"/>
      <dgm:spPr/>
    </dgm:pt>
    <dgm:pt modelId="{38E0C9A5-7CC9-4C7E-BD52-966C997BFC7F}" type="pres">
      <dgm:prSet presAssocID="{E261379B-3E0E-4680-8F74-5E44549F74A1}" presName="txTwo" presStyleLbl="node2" presStyleIdx="0" presStyleCnt="2" custScaleY="82553">
        <dgm:presLayoutVars>
          <dgm:chPref val="3"/>
        </dgm:presLayoutVars>
      </dgm:prSet>
      <dgm:spPr/>
      <dgm:t>
        <a:bodyPr/>
        <a:lstStyle/>
        <a:p>
          <a:pPr rtl="1"/>
          <a:endParaRPr lang="fa-IR"/>
        </a:p>
      </dgm:t>
    </dgm:pt>
    <dgm:pt modelId="{9892BB44-0E4C-477B-B89E-7F01D3FD7A3A}" type="pres">
      <dgm:prSet presAssocID="{E261379B-3E0E-4680-8F74-5E44549F74A1}" presName="horzTwo" presStyleCnt="0"/>
      <dgm:spPr/>
    </dgm:pt>
    <dgm:pt modelId="{55DD1E59-60B4-47A7-AB26-50881AD572D1}" type="pres">
      <dgm:prSet presAssocID="{DB133CEE-9FF2-4151-AE73-6DA0ACC90E46}" presName="sibSpaceTwo" presStyleCnt="0"/>
      <dgm:spPr/>
    </dgm:pt>
    <dgm:pt modelId="{80549B77-48D4-40FF-960E-8E162A304922}" type="pres">
      <dgm:prSet presAssocID="{DEDC0F12-6944-4BA5-B57B-533E63FF1E00}" presName="vertTwo" presStyleCnt="0"/>
      <dgm:spPr/>
    </dgm:pt>
    <dgm:pt modelId="{061C9169-58E4-4556-92BE-917FA4C96D25}" type="pres">
      <dgm:prSet presAssocID="{DEDC0F12-6944-4BA5-B57B-533E63FF1E00}" presName="txTwo" presStyleLbl="node2" presStyleIdx="1" presStyleCnt="2" custScaleY="82553">
        <dgm:presLayoutVars>
          <dgm:chPref val="3"/>
        </dgm:presLayoutVars>
      </dgm:prSet>
      <dgm:spPr/>
      <dgm:t>
        <a:bodyPr/>
        <a:lstStyle/>
        <a:p>
          <a:pPr rtl="1"/>
          <a:endParaRPr lang="fa-IR"/>
        </a:p>
      </dgm:t>
    </dgm:pt>
    <dgm:pt modelId="{C32C38D2-CF36-4064-8059-31D048602817}" type="pres">
      <dgm:prSet presAssocID="{DEDC0F12-6944-4BA5-B57B-533E63FF1E00}" presName="horzTwo" presStyleCnt="0"/>
      <dgm:spPr/>
    </dgm:pt>
  </dgm:ptLst>
  <dgm:cxnLst>
    <dgm:cxn modelId="{AB39D2E7-F3E6-4417-B41D-129363427DB1}" srcId="{6D7C979A-9537-4D3F-8909-F19C8CF28845}" destId="{9F5491FA-F6DD-4EEC-A95B-2322F59045AA}" srcOrd="0" destOrd="0" parTransId="{FECE33E6-E449-4512-A11D-A475F773C428}" sibTransId="{B6469F3D-0425-4714-B718-A1B438B7B245}"/>
    <dgm:cxn modelId="{334FFA82-79C1-431B-8A26-2A0DB4622F46}" srcId="{9F5491FA-F6DD-4EEC-A95B-2322F59045AA}" destId="{E261379B-3E0E-4680-8F74-5E44549F74A1}" srcOrd="0" destOrd="0" parTransId="{B19A6A1D-F523-45AF-908B-59CABDCC8B2F}" sibTransId="{DB133CEE-9FF2-4151-AE73-6DA0ACC90E46}"/>
    <dgm:cxn modelId="{44DAFFC3-F77F-4E64-B62B-255BDC60BCCB}" type="presOf" srcId="{6D7C979A-9537-4D3F-8909-F19C8CF28845}" destId="{7AD1DFD2-4CE3-4FA8-8522-197C81DC5C95}" srcOrd="0" destOrd="0" presId="urn:microsoft.com/office/officeart/2005/8/layout/hierarchy4"/>
    <dgm:cxn modelId="{A6EE9457-CE5D-4387-BF12-8BFDB96A67BC}" type="presOf" srcId="{DEDC0F12-6944-4BA5-B57B-533E63FF1E00}" destId="{061C9169-58E4-4556-92BE-917FA4C96D25}" srcOrd="0" destOrd="0" presId="urn:microsoft.com/office/officeart/2005/8/layout/hierarchy4"/>
    <dgm:cxn modelId="{43D4AD8D-2994-4AC1-801D-1272F609196A}" type="presOf" srcId="{9F5491FA-F6DD-4EEC-A95B-2322F59045AA}" destId="{70AC4316-9575-4906-B97D-9D353EAE14B4}" srcOrd="0" destOrd="0" presId="urn:microsoft.com/office/officeart/2005/8/layout/hierarchy4"/>
    <dgm:cxn modelId="{503F181E-E0C7-425F-8366-727821D73711}" type="presOf" srcId="{E261379B-3E0E-4680-8F74-5E44549F74A1}" destId="{38E0C9A5-7CC9-4C7E-BD52-966C997BFC7F}" srcOrd="0" destOrd="0" presId="urn:microsoft.com/office/officeart/2005/8/layout/hierarchy4"/>
    <dgm:cxn modelId="{2B74E29F-213C-4005-9C1D-3EE1B6DBEF0E}" srcId="{9F5491FA-F6DD-4EEC-A95B-2322F59045AA}" destId="{DEDC0F12-6944-4BA5-B57B-533E63FF1E00}" srcOrd="1" destOrd="0" parTransId="{6C77A63F-977A-4453-9325-CEFE7C1BF2A7}" sibTransId="{49142592-0E31-426A-A868-AF5E3D3492AA}"/>
    <dgm:cxn modelId="{430CD828-5CBB-4C9C-BA00-207554BFF7EB}" type="presParOf" srcId="{7AD1DFD2-4CE3-4FA8-8522-197C81DC5C95}" destId="{68EF9090-7179-46A7-A068-CC1B9FDEB2D8}" srcOrd="0" destOrd="0" presId="urn:microsoft.com/office/officeart/2005/8/layout/hierarchy4"/>
    <dgm:cxn modelId="{61007069-827D-4B49-BD04-921F7C9041B1}" type="presParOf" srcId="{68EF9090-7179-46A7-A068-CC1B9FDEB2D8}" destId="{70AC4316-9575-4906-B97D-9D353EAE14B4}" srcOrd="0" destOrd="0" presId="urn:microsoft.com/office/officeart/2005/8/layout/hierarchy4"/>
    <dgm:cxn modelId="{C58D8512-B8C9-4967-A7F6-CD6733743D28}" type="presParOf" srcId="{68EF9090-7179-46A7-A068-CC1B9FDEB2D8}" destId="{3EC0304F-85BC-465A-85E3-B56C931447FE}" srcOrd="1" destOrd="0" presId="urn:microsoft.com/office/officeart/2005/8/layout/hierarchy4"/>
    <dgm:cxn modelId="{A7C24E75-16C0-44ED-86DC-B5EF9274A7C2}" type="presParOf" srcId="{68EF9090-7179-46A7-A068-CC1B9FDEB2D8}" destId="{B5A597C0-647D-485E-BCA0-85E23392FFD0}" srcOrd="2" destOrd="0" presId="urn:microsoft.com/office/officeart/2005/8/layout/hierarchy4"/>
    <dgm:cxn modelId="{A785FB92-4B9F-4BD3-91C0-723B904DF528}" type="presParOf" srcId="{B5A597C0-647D-485E-BCA0-85E23392FFD0}" destId="{2A9899FC-EC6F-4845-9531-7D16063CED55}" srcOrd="0" destOrd="0" presId="urn:microsoft.com/office/officeart/2005/8/layout/hierarchy4"/>
    <dgm:cxn modelId="{4870D7F8-81E6-4560-88AE-399C7C502F67}" type="presParOf" srcId="{2A9899FC-EC6F-4845-9531-7D16063CED55}" destId="{38E0C9A5-7CC9-4C7E-BD52-966C997BFC7F}" srcOrd="0" destOrd="0" presId="urn:microsoft.com/office/officeart/2005/8/layout/hierarchy4"/>
    <dgm:cxn modelId="{BB4A3ACF-0A13-4B51-A7AE-E425D97960CA}" type="presParOf" srcId="{2A9899FC-EC6F-4845-9531-7D16063CED55}" destId="{9892BB44-0E4C-477B-B89E-7F01D3FD7A3A}" srcOrd="1" destOrd="0" presId="urn:microsoft.com/office/officeart/2005/8/layout/hierarchy4"/>
    <dgm:cxn modelId="{615014D8-4456-4D64-BFCE-F77D7CF6C0D0}" type="presParOf" srcId="{B5A597C0-647D-485E-BCA0-85E23392FFD0}" destId="{55DD1E59-60B4-47A7-AB26-50881AD572D1}" srcOrd="1" destOrd="0" presId="urn:microsoft.com/office/officeart/2005/8/layout/hierarchy4"/>
    <dgm:cxn modelId="{803DDE45-852A-4469-AC9E-E2F1D2A36DFC}" type="presParOf" srcId="{B5A597C0-647D-485E-BCA0-85E23392FFD0}" destId="{80549B77-48D4-40FF-960E-8E162A304922}" srcOrd="2" destOrd="0" presId="urn:microsoft.com/office/officeart/2005/8/layout/hierarchy4"/>
    <dgm:cxn modelId="{673287B0-883E-4AAF-852F-29A139DD6C1C}" type="presParOf" srcId="{80549B77-48D4-40FF-960E-8E162A304922}" destId="{061C9169-58E4-4556-92BE-917FA4C96D25}" srcOrd="0" destOrd="0" presId="urn:microsoft.com/office/officeart/2005/8/layout/hierarchy4"/>
    <dgm:cxn modelId="{E0C0EBD9-D878-479D-ACE2-DC7DB2F730BD}" type="presParOf" srcId="{80549B77-48D4-40FF-960E-8E162A304922}" destId="{C32C38D2-CF36-4064-8059-31D048602817}"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4D59D58-1AF8-45CF-B867-636CA1B72AF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0C62758B-F024-4443-AEBD-3A31D79DC47D}">
      <dgm:prSet phldrT="[Text]"/>
      <dgm:spPr/>
      <dgm:t>
        <a:bodyPr vert="vert270"/>
        <a:lstStyle/>
        <a:p>
          <a:r>
            <a:rPr lang="fa-IR" dirty="0" smtClean="0">
              <a:solidFill>
                <a:schemeClr val="bg1"/>
              </a:solidFill>
              <a:cs typeface="B Nazanin" panose="00000400000000000000" pitchFamily="2" charset="-78"/>
            </a:rPr>
            <a:t>چنانچه حسابرس به این نتیجه برسد که کار کارشناس حسابرس برای مقاصد حسابرس کافی نیست، وی باید: </a:t>
          </a:r>
          <a:endParaRPr lang="en-US" dirty="0"/>
        </a:p>
      </dgm:t>
    </dgm:pt>
    <dgm:pt modelId="{D68EB160-3C1D-4E83-AD93-A461071A64D7}" type="parTrans" cxnId="{17F48269-5D6F-481D-AEBC-2AA493547A24}">
      <dgm:prSet/>
      <dgm:spPr/>
      <dgm:t>
        <a:bodyPr/>
        <a:lstStyle/>
        <a:p>
          <a:endParaRPr lang="en-US"/>
        </a:p>
      </dgm:t>
    </dgm:pt>
    <dgm:pt modelId="{25DEA09E-C688-48E3-8287-1D06C244C251}" type="sibTrans" cxnId="{17F48269-5D6F-481D-AEBC-2AA493547A24}">
      <dgm:prSet/>
      <dgm:spPr/>
      <dgm:t>
        <a:bodyPr/>
        <a:lstStyle/>
        <a:p>
          <a:endParaRPr lang="en-US"/>
        </a:p>
      </dgm:t>
    </dgm:pt>
    <dgm:pt modelId="{D64D6EC5-7401-457B-BB5C-998FA49C3D8D}">
      <dgm:prSet phldrT="[Text]" custT="1"/>
      <dgm:spPr/>
      <dgm:t>
        <a:bodyPr/>
        <a:lstStyle/>
        <a:p>
          <a:r>
            <a:rPr lang="fa-IR" sz="1800" dirty="0" smtClean="0">
              <a:solidFill>
                <a:schemeClr val="bg1"/>
              </a:solidFill>
              <a:cs typeface="B Nazanin" panose="00000400000000000000" pitchFamily="2" charset="-78"/>
            </a:rPr>
            <a:t>الف. با کارشناس در خصوص ماهیت و میزان کار بیشتری که توسط وی باید انجام ‌شود، توافق کند، یا</a:t>
          </a:r>
          <a:endParaRPr lang="en-US" sz="1800" dirty="0" smtClean="0">
            <a:solidFill>
              <a:schemeClr val="bg1"/>
            </a:solidFill>
            <a:cs typeface="B Nazanin" panose="00000400000000000000" pitchFamily="2" charset="-78"/>
          </a:endParaRPr>
        </a:p>
      </dgm:t>
    </dgm:pt>
    <dgm:pt modelId="{879D1899-60FD-496E-9CA7-32EAEFB392ED}" type="parTrans" cxnId="{1FCD7B45-15A8-45C4-AC93-EA95030BC6C9}">
      <dgm:prSet/>
      <dgm:spPr/>
      <dgm:t>
        <a:bodyPr/>
        <a:lstStyle/>
        <a:p>
          <a:endParaRPr lang="en-US"/>
        </a:p>
      </dgm:t>
    </dgm:pt>
    <dgm:pt modelId="{7EDCF0B4-FA8C-4E26-B5A9-C21D42FC167C}" type="sibTrans" cxnId="{1FCD7B45-15A8-45C4-AC93-EA95030BC6C9}">
      <dgm:prSet/>
      <dgm:spPr/>
      <dgm:t>
        <a:bodyPr/>
        <a:lstStyle/>
        <a:p>
          <a:endParaRPr lang="en-US"/>
        </a:p>
      </dgm:t>
    </dgm:pt>
    <dgm:pt modelId="{A0310B5A-3CD1-41FF-8EFE-850FFE68D1C2}">
      <dgm:prSet phldrT="[Text]" custT="1"/>
      <dgm:spPr/>
      <dgm:t>
        <a:bodyPr/>
        <a:lstStyle/>
        <a:p>
          <a:r>
            <a:rPr lang="fa-IR" sz="1800" dirty="0" smtClean="0">
              <a:solidFill>
                <a:schemeClr val="bg1"/>
              </a:solidFill>
              <a:cs typeface="B Nazanin" panose="00000400000000000000" pitchFamily="2" charset="-78"/>
            </a:rPr>
            <a:t>ب. روشهای حسابرسی لازم را متناسب با شرایط موجود اجرا کند.</a:t>
          </a:r>
          <a:endParaRPr lang="en-US" sz="1800" dirty="0"/>
        </a:p>
      </dgm:t>
    </dgm:pt>
    <dgm:pt modelId="{D1DC00C9-C15E-4772-B9A9-5F46F14BCB27}" type="parTrans" cxnId="{14A32E07-3770-4BBD-9EA6-CCFF323F254D}">
      <dgm:prSet/>
      <dgm:spPr/>
      <dgm:t>
        <a:bodyPr/>
        <a:lstStyle/>
        <a:p>
          <a:endParaRPr lang="en-US"/>
        </a:p>
      </dgm:t>
    </dgm:pt>
    <dgm:pt modelId="{65B9A0D8-0B30-4ED3-A37A-772E4209C8C9}" type="sibTrans" cxnId="{14A32E07-3770-4BBD-9EA6-CCFF323F254D}">
      <dgm:prSet/>
      <dgm:spPr/>
      <dgm:t>
        <a:bodyPr/>
        <a:lstStyle/>
        <a:p>
          <a:endParaRPr lang="en-US"/>
        </a:p>
      </dgm:t>
    </dgm:pt>
    <dgm:pt modelId="{4AEDF25F-1F28-47A5-B110-543D5465C8D5}" type="pres">
      <dgm:prSet presAssocID="{24D59D58-1AF8-45CF-B867-636CA1B72AF3}" presName="Name0" presStyleCnt="0">
        <dgm:presLayoutVars>
          <dgm:chPref val="1"/>
          <dgm:dir val="rev"/>
          <dgm:animOne val="branch"/>
          <dgm:animLvl val="lvl"/>
          <dgm:resizeHandles val="exact"/>
        </dgm:presLayoutVars>
      </dgm:prSet>
      <dgm:spPr/>
      <dgm:t>
        <a:bodyPr/>
        <a:lstStyle/>
        <a:p>
          <a:pPr rtl="1"/>
          <a:endParaRPr lang="fa-IR"/>
        </a:p>
      </dgm:t>
    </dgm:pt>
    <dgm:pt modelId="{1A649A57-E785-4F7E-ACC2-87130849A8FA}" type="pres">
      <dgm:prSet presAssocID="{0C62758B-F024-4443-AEBD-3A31D79DC47D}" presName="root1" presStyleCnt="0"/>
      <dgm:spPr/>
    </dgm:pt>
    <dgm:pt modelId="{0E3B8318-9651-46ED-8118-BEC4A8DF22FA}" type="pres">
      <dgm:prSet presAssocID="{0C62758B-F024-4443-AEBD-3A31D79DC47D}" presName="LevelOneTextNode" presStyleLbl="node0" presStyleIdx="0" presStyleCnt="1" custScaleX="237979" custScaleY="67744">
        <dgm:presLayoutVars>
          <dgm:chPref val="3"/>
        </dgm:presLayoutVars>
      </dgm:prSet>
      <dgm:spPr/>
      <dgm:t>
        <a:bodyPr/>
        <a:lstStyle/>
        <a:p>
          <a:endParaRPr lang="en-US"/>
        </a:p>
      </dgm:t>
    </dgm:pt>
    <dgm:pt modelId="{BE58A446-7FEB-4A48-9195-B3F851FA1849}" type="pres">
      <dgm:prSet presAssocID="{0C62758B-F024-4443-AEBD-3A31D79DC47D}" presName="level2hierChild" presStyleCnt="0"/>
      <dgm:spPr/>
    </dgm:pt>
    <dgm:pt modelId="{486AFA9F-FAA3-4EA1-948D-DA191C02802A}" type="pres">
      <dgm:prSet presAssocID="{879D1899-60FD-496E-9CA7-32EAEFB392ED}" presName="conn2-1" presStyleLbl="parChTrans1D2" presStyleIdx="0" presStyleCnt="2"/>
      <dgm:spPr/>
      <dgm:t>
        <a:bodyPr/>
        <a:lstStyle/>
        <a:p>
          <a:pPr rtl="1"/>
          <a:endParaRPr lang="fa-IR"/>
        </a:p>
      </dgm:t>
    </dgm:pt>
    <dgm:pt modelId="{6F4E25C4-97EB-4692-8E4D-7972128875CE}" type="pres">
      <dgm:prSet presAssocID="{879D1899-60FD-496E-9CA7-32EAEFB392ED}" presName="connTx" presStyleLbl="parChTrans1D2" presStyleIdx="0" presStyleCnt="2"/>
      <dgm:spPr/>
      <dgm:t>
        <a:bodyPr/>
        <a:lstStyle/>
        <a:p>
          <a:pPr rtl="1"/>
          <a:endParaRPr lang="fa-IR"/>
        </a:p>
      </dgm:t>
    </dgm:pt>
    <dgm:pt modelId="{D710CC2C-B71D-4976-BBF9-31A00C3FDC9F}" type="pres">
      <dgm:prSet presAssocID="{D64D6EC5-7401-457B-BB5C-998FA49C3D8D}" presName="root2" presStyleCnt="0"/>
      <dgm:spPr/>
    </dgm:pt>
    <dgm:pt modelId="{910C0DC4-D7F8-40FA-9713-F509F68897B5}" type="pres">
      <dgm:prSet presAssocID="{D64D6EC5-7401-457B-BB5C-998FA49C3D8D}" presName="LevelTwoTextNode" presStyleLbl="node2" presStyleIdx="0" presStyleCnt="2" custScaleX="157165" custScaleY="159210">
        <dgm:presLayoutVars>
          <dgm:chPref val="3"/>
        </dgm:presLayoutVars>
      </dgm:prSet>
      <dgm:spPr/>
      <dgm:t>
        <a:bodyPr/>
        <a:lstStyle/>
        <a:p>
          <a:endParaRPr lang="en-US"/>
        </a:p>
      </dgm:t>
    </dgm:pt>
    <dgm:pt modelId="{2D14BE2E-28E9-4C78-A6A7-7EAF3C97FAE2}" type="pres">
      <dgm:prSet presAssocID="{D64D6EC5-7401-457B-BB5C-998FA49C3D8D}" presName="level3hierChild" presStyleCnt="0"/>
      <dgm:spPr/>
    </dgm:pt>
    <dgm:pt modelId="{8C45E0AC-0598-45CA-96D9-167243B4CCD5}" type="pres">
      <dgm:prSet presAssocID="{D1DC00C9-C15E-4772-B9A9-5F46F14BCB27}" presName="conn2-1" presStyleLbl="parChTrans1D2" presStyleIdx="1" presStyleCnt="2"/>
      <dgm:spPr/>
      <dgm:t>
        <a:bodyPr/>
        <a:lstStyle/>
        <a:p>
          <a:pPr rtl="1"/>
          <a:endParaRPr lang="fa-IR"/>
        </a:p>
      </dgm:t>
    </dgm:pt>
    <dgm:pt modelId="{094BAD2D-B115-4282-A79C-C41F438EEDC9}" type="pres">
      <dgm:prSet presAssocID="{D1DC00C9-C15E-4772-B9A9-5F46F14BCB27}" presName="connTx" presStyleLbl="parChTrans1D2" presStyleIdx="1" presStyleCnt="2"/>
      <dgm:spPr/>
      <dgm:t>
        <a:bodyPr/>
        <a:lstStyle/>
        <a:p>
          <a:pPr rtl="1"/>
          <a:endParaRPr lang="fa-IR"/>
        </a:p>
      </dgm:t>
    </dgm:pt>
    <dgm:pt modelId="{8035106E-1712-457C-9D84-EDA2D417E46E}" type="pres">
      <dgm:prSet presAssocID="{A0310B5A-3CD1-41FF-8EFE-850FFE68D1C2}" presName="root2" presStyleCnt="0"/>
      <dgm:spPr/>
    </dgm:pt>
    <dgm:pt modelId="{4C01B2AD-40DA-4C1A-B68C-AF3434C975DC}" type="pres">
      <dgm:prSet presAssocID="{A0310B5A-3CD1-41FF-8EFE-850FFE68D1C2}" presName="LevelTwoTextNode" presStyleLbl="node2" presStyleIdx="1" presStyleCnt="2" custScaleX="157165" custScaleY="159210">
        <dgm:presLayoutVars>
          <dgm:chPref val="3"/>
        </dgm:presLayoutVars>
      </dgm:prSet>
      <dgm:spPr/>
      <dgm:t>
        <a:bodyPr/>
        <a:lstStyle/>
        <a:p>
          <a:endParaRPr lang="en-US"/>
        </a:p>
      </dgm:t>
    </dgm:pt>
    <dgm:pt modelId="{B514B8BF-0DCA-4F23-B54F-1EE4EAC63DF8}" type="pres">
      <dgm:prSet presAssocID="{A0310B5A-3CD1-41FF-8EFE-850FFE68D1C2}" presName="level3hierChild" presStyleCnt="0"/>
      <dgm:spPr/>
    </dgm:pt>
  </dgm:ptLst>
  <dgm:cxnLst>
    <dgm:cxn modelId="{1FCD7B45-15A8-45C4-AC93-EA95030BC6C9}" srcId="{0C62758B-F024-4443-AEBD-3A31D79DC47D}" destId="{D64D6EC5-7401-457B-BB5C-998FA49C3D8D}" srcOrd="0" destOrd="0" parTransId="{879D1899-60FD-496E-9CA7-32EAEFB392ED}" sibTransId="{7EDCF0B4-FA8C-4E26-B5A9-C21D42FC167C}"/>
    <dgm:cxn modelId="{C60018DF-335B-4212-AFB3-C165EED367A5}" type="presOf" srcId="{879D1899-60FD-496E-9CA7-32EAEFB392ED}" destId="{486AFA9F-FAA3-4EA1-948D-DA191C02802A}" srcOrd="0" destOrd="0" presId="urn:microsoft.com/office/officeart/2008/layout/HorizontalMultiLevelHierarchy"/>
    <dgm:cxn modelId="{14A32E07-3770-4BBD-9EA6-CCFF323F254D}" srcId="{0C62758B-F024-4443-AEBD-3A31D79DC47D}" destId="{A0310B5A-3CD1-41FF-8EFE-850FFE68D1C2}" srcOrd="1" destOrd="0" parTransId="{D1DC00C9-C15E-4772-B9A9-5F46F14BCB27}" sibTransId="{65B9A0D8-0B30-4ED3-A37A-772E4209C8C9}"/>
    <dgm:cxn modelId="{26D63431-F369-4EAF-AC11-46D2190CBF2F}" type="presOf" srcId="{24D59D58-1AF8-45CF-B867-636CA1B72AF3}" destId="{4AEDF25F-1F28-47A5-B110-543D5465C8D5}" srcOrd="0" destOrd="0" presId="urn:microsoft.com/office/officeart/2008/layout/HorizontalMultiLevelHierarchy"/>
    <dgm:cxn modelId="{AC6E74FF-5B5A-4A30-974E-A949F88A2B91}" type="presOf" srcId="{A0310B5A-3CD1-41FF-8EFE-850FFE68D1C2}" destId="{4C01B2AD-40DA-4C1A-B68C-AF3434C975DC}" srcOrd="0" destOrd="0" presId="urn:microsoft.com/office/officeart/2008/layout/HorizontalMultiLevelHierarchy"/>
    <dgm:cxn modelId="{A8993E73-EFC7-4F60-B289-0733BC5C9E51}" type="presOf" srcId="{D1DC00C9-C15E-4772-B9A9-5F46F14BCB27}" destId="{8C45E0AC-0598-45CA-96D9-167243B4CCD5}" srcOrd="0" destOrd="0" presId="urn:microsoft.com/office/officeart/2008/layout/HorizontalMultiLevelHierarchy"/>
    <dgm:cxn modelId="{A6E67040-B8F4-4D39-9A15-C16FB1A1BD95}" type="presOf" srcId="{0C62758B-F024-4443-AEBD-3A31D79DC47D}" destId="{0E3B8318-9651-46ED-8118-BEC4A8DF22FA}" srcOrd="0" destOrd="0" presId="urn:microsoft.com/office/officeart/2008/layout/HorizontalMultiLevelHierarchy"/>
    <dgm:cxn modelId="{17F48269-5D6F-481D-AEBC-2AA493547A24}" srcId="{24D59D58-1AF8-45CF-B867-636CA1B72AF3}" destId="{0C62758B-F024-4443-AEBD-3A31D79DC47D}" srcOrd="0" destOrd="0" parTransId="{D68EB160-3C1D-4E83-AD93-A461071A64D7}" sibTransId="{25DEA09E-C688-48E3-8287-1D06C244C251}"/>
    <dgm:cxn modelId="{3B734D48-6517-496B-867C-25C472958381}" type="presOf" srcId="{D1DC00C9-C15E-4772-B9A9-5F46F14BCB27}" destId="{094BAD2D-B115-4282-A79C-C41F438EEDC9}" srcOrd="1" destOrd="0" presId="urn:microsoft.com/office/officeart/2008/layout/HorizontalMultiLevelHierarchy"/>
    <dgm:cxn modelId="{CEC4ABD3-9166-4039-B8FD-2F6F929844D8}" type="presOf" srcId="{879D1899-60FD-496E-9CA7-32EAEFB392ED}" destId="{6F4E25C4-97EB-4692-8E4D-7972128875CE}" srcOrd="1" destOrd="0" presId="urn:microsoft.com/office/officeart/2008/layout/HorizontalMultiLevelHierarchy"/>
    <dgm:cxn modelId="{56D5CAC3-303D-4A8C-BD14-2D57F39076B4}" type="presOf" srcId="{D64D6EC5-7401-457B-BB5C-998FA49C3D8D}" destId="{910C0DC4-D7F8-40FA-9713-F509F68897B5}" srcOrd="0" destOrd="0" presId="urn:microsoft.com/office/officeart/2008/layout/HorizontalMultiLevelHierarchy"/>
    <dgm:cxn modelId="{DACECEE6-E3B7-422A-ACA6-4A305B114011}" type="presParOf" srcId="{4AEDF25F-1F28-47A5-B110-543D5465C8D5}" destId="{1A649A57-E785-4F7E-ACC2-87130849A8FA}" srcOrd="0" destOrd="0" presId="urn:microsoft.com/office/officeart/2008/layout/HorizontalMultiLevelHierarchy"/>
    <dgm:cxn modelId="{552E08AA-3D2D-4484-A51E-EA9E27301D10}" type="presParOf" srcId="{1A649A57-E785-4F7E-ACC2-87130849A8FA}" destId="{0E3B8318-9651-46ED-8118-BEC4A8DF22FA}" srcOrd="0" destOrd="0" presId="urn:microsoft.com/office/officeart/2008/layout/HorizontalMultiLevelHierarchy"/>
    <dgm:cxn modelId="{BDC7A0A6-0484-41FF-9E6C-1986C93440ED}" type="presParOf" srcId="{1A649A57-E785-4F7E-ACC2-87130849A8FA}" destId="{BE58A446-7FEB-4A48-9195-B3F851FA1849}" srcOrd="1" destOrd="0" presId="urn:microsoft.com/office/officeart/2008/layout/HorizontalMultiLevelHierarchy"/>
    <dgm:cxn modelId="{AC70A890-601E-42CC-A757-8D38FCC84215}" type="presParOf" srcId="{BE58A446-7FEB-4A48-9195-B3F851FA1849}" destId="{486AFA9F-FAA3-4EA1-948D-DA191C02802A}" srcOrd="0" destOrd="0" presId="urn:microsoft.com/office/officeart/2008/layout/HorizontalMultiLevelHierarchy"/>
    <dgm:cxn modelId="{2A082CA7-C7CE-4B44-9A70-2922678FA5A1}" type="presParOf" srcId="{486AFA9F-FAA3-4EA1-948D-DA191C02802A}" destId="{6F4E25C4-97EB-4692-8E4D-7972128875CE}" srcOrd="0" destOrd="0" presId="urn:microsoft.com/office/officeart/2008/layout/HorizontalMultiLevelHierarchy"/>
    <dgm:cxn modelId="{537D199D-B196-4795-A3EC-491977C04DFF}" type="presParOf" srcId="{BE58A446-7FEB-4A48-9195-B3F851FA1849}" destId="{D710CC2C-B71D-4976-BBF9-31A00C3FDC9F}" srcOrd="1" destOrd="0" presId="urn:microsoft.com/office/officeart/2008/layout/HorizontalMultiLevelHierarchy"/>
    <dgm:cxn modelId="{02F0B5E0-D852-4A67-8C8F-BA67E1AD8464}" type="presParOf" srcId="{D710CC2C-B71D-4976-BBF9-31A00C3FDC9F}" destId="{910C0DC4-D7F8-40FA-9713-F509F68897B5}" srcOrd="0" destOrd="0" presId="urn:microsoft.com/office/officeart/2008/layout/HorizontalMultiLevelHierarchy"/>
    <dgm:cxn modelId="{A51020C8-7144-48BF-AC71-4919F1178227}" type="presParOf" srcId="{D710CC2C-B71D-4976-BBF9-31A00C3FDC9F}" destId="{2D14BE2E-28E9-4C78-A6A7-7EAF3C97FAE2}" srcOrd="1" destOrd="0" presId="urn:microsoft.com/office/officeart/2008/layout/HorizontalMultiLevelHierarchy"/>
    <dgm:cxn modelId="{8DD9886A-C541-43D6-8429-B5358FA0F515}" type="presParOf" srcId="{BE58A446-7FEB-4A48-9195-B3F851FA1849}" destId="{8C45E0AC-0598-45CA-96D9-167243B4CCD5}" srcOrd="2" destOrd="0" presId="urn:microsoft.com/office/officeart/2008/layout/HorizontalMultiLevelHierarchy"/>
    <dgm:cxn modelId="{AD624A43-4CD2-4D97-A0C7-C9A7EB76A366}" type="presParOf" srcId="{8C45E0AC-0598-45CA-96D9-167243B4CCD5}" destId="{094BAD2D-B115-4282-A79C-C41F438EEDC9}" srcOrd="0" destOrd="0" presId="urn:microsoft.com/office/officeart/2008/layout/HorizontalMultiLevelHierarchy"/>
    <dgm:cxn modelId="{1FEBE01F-0E25-4C86-9508-DA05687C64F0}" type="presParOf" srcId="{BE58A446-7FEB-4A48-9195-B3F851FA1849}" destId="{8035106E-1712-457C-9D84-EDA2D417E46E}" srcOrd="3" destOrd="0" presId="urn:microsoft.com/office/officeart/2008/layout/HorizontalMultiLevelHierarchy"/>
    <dgm:cxn modelId="{DB43F8C2-DE30-4D25-84B7-CDCB547A79BA}" type="presParOf" srcId="{8035106E-1712-457C-9D84-EDA2D417E46E}" destId="{4C01B2AD-40DA-4C1A-B68C-AF3434C975DC}" srcOrd="0" destOrd="0" presId="urn:microsoft.com/office/officeart/2008/layout/HorizontalMultiLevelHierarchy"/>
    <dgm:cxn modelId="{5DCDE88C-FEBE-4F6A-993D-4CDD90ABDD58}" type="presParOf" srcId="{8035106E-1712-457C-9D84-EDA2D417E46E}" destId="{B514B8BF-0DCA-4F23-B54F-1EE4EAC63DF8}"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542003-A628-458F-8A1C-7B88FE326D1C}">
      <dsp:nvSpPr>
        <dsp:cNvPr id="0" name=""/>
        <dsp:cNvSpPr/>
      </dsp:nvSpPr>
      <dsp:spPr>
        <a:xfrm>
          <a:off x="5562167" y="1722362"/>
          <a:ext cx="2711751" cy="1355875"/>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fa-IR" sz="3200" b="1" kern="1200" dirty="0" smtClean="0">
              <a:cs typeface="B Nazanin" panose="00000400000000000000" pitchFamily="2" charset="-78"/>
            </a:rPr>
            <a:t>اهداف حسابرس</a:t>
          </a:r>
          <a:endParaRPr lang="en-US" sz="3200" b="1" kern="1200" dirty="0">
            <a:cs typeface="B Nazanin" pitchFamily="2" charset="-78"/>
          </a:endParaRPr>
        </a:p>
      </dsp:txBody>
      <dsp:txXfrm>
        <a:off x="5601879" y="1762074"/>
        <a:ext cx="2632327" cy="1276451"/>
      </dsp:txXfrm>
    </dsp:sp>
    <dsp:sp modelId="{E7FBA2D7-C979-4ED2-B043-3676ABE842DD}">
      <dsp:nvSpPr>
        <dsp:cNvPr id="0" name=""/>
        <dsp:cNvSpPr/>
      </dsp:nvSpPr>
      <dsp:spPr>
        <a:xfrm rot="13667075">
          <a:off x="4212652" y="1777075"/>
          <a:ext cx="1614330" cy="50838"/>
        </a:xfrm>
        <a:custGeom>
          <a:avLst/>
          <a:gdLst/>
          <a:ahLst/>
          <a:cxnLst/>
          <a:rect l="0" t="0" r="0" b="0"/>
          <a:pathLst>
            <a:path>
              <a:moveTo>
                <a:pt x="0" y="25419"/>
              </a:moveTo>
              <a:lnTo>
                <a:pt x="1614330" y="25419"/>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cs typeface="B Nazanin" pitchFamily="2" charset="-78"/>
          </a:endParaRPr>
        </a:p>
      </dsp:txBody>
      <dsp:txXfrm rot="10800000">
        <a:off x="4979459" y="1762136"/>
        <a:ext cx="80716" cy="80716"/>
      </dsp:txXfrm>
    </dsp:sp>
    <dsp:sp modelId="{CB20F8C7-2F50-4CB6-959D-E49EB2702B8D}">
      <dsp:nvSpPr>
        <dsp:cNvPr id="0" name=""/>
        <dsp:cNvSpPr/>
      </dsp:nvSpPr>
      <dsp:spPr>
        <a:xfrm>
          <a:off x="8961" y="228601"/>
          <a:ext cx="4468505" cy="1952176"/>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lvl="0" algn="just" defTabSz="1422400" rtl="1">
            <a:lnSpc>
              <a:spcPct val="90000"/>
            </a:lnSpc>
            <a:spcBef>
              <a:spcPct val="0"/>
            </a:spcBef>
            <a:spcAft>
              <a:spcPct val="35000"/>
            </a:spcAft>
          </a:pPr>
          <a:r>
            <a:rPr lang="fa-IR" sz="3200" kern="1200" dirty="0" smtClean="0">
              <a:cs typeface="B Nazanin" panose="00000400000000000000" pitchFamily="2" charset="-78"/>
            </a:rPr>
            <a:t>الف. تصمیم‌گیری در مورد </a:t>
          </a:r>
          <a:r>
            <a:rPr lang="fa-IR" sz="3200" kern="1200" dirty="0" smtClean="0">
              <a:solidFill>
                <a:schemeClr val="dk1"/>
              </a:solidFill>
              <a:latin typeface="Times" panose="02020603060405020304" pitchFamily="18" charset="0"/>
              <a:ea typeface="Times New Roman" panose="02020603050405020304" pitchFamily="18" charset="0"/>
              <a:cs typeface="B Zar" panose="00000400000000000000" pitchFamily="2" charset="-78"/>
            </a:rPr>
            <a:t>استفاده یا عدم استفاده </a:t>
          </a:r>
          <a:r>
            <a:rPr lang="fa-IR" sz="3200" kern="1200" dirty="0" smtClean="0">
              <a:cs typeface="B Nazanin" panose="00000400000000000000" pitchFamily="2" charset="-78"/>
            </a:rPr>
            <a:t>از کار کارشناس حسابرس، و</a:t>
          </a:r>
          <a:endParaRPr lang="fa-IR" sz="3200" b="1" kern="1200" dirty="0" smtClean="0">
            <a:cs typeface="B Nazanin" pitchFamily="2" charset="-78"/>
          </a:endParaRPr>
        </a:p>
      </dsp:txBody>
      <dsp:txXfrm>
        <a:off x="66138" y="285778"/>
        <a:ext cx="4354151" cy="1837822"/>
      </dsp:txXfrm>
    </dsp:sp>
    <dsp:sp modelId="{9106C098-5DA1-4E07-8F45-EAE17B168DC0}">
      <dsp:nvSpPr>
        <dsp:cNvPr id="0" name=""/>
        <dsp:cNvSpPr/>
      </dsp:nvSpPr>
      <dsp:spPr>
        <a:xfrm rot="8111004">
          <a:off x="4255261" y="2913770"/>
          <a:ext cx="1529111" cy="50838"/>
        </a:xfrm>
        <a:custGeom>
          <a:avLst/>
          <a:gdLst/>
          <a:ahLst/>
          <a:cxnLst/>
          <a:rect l="0" t="0" r="0" b="0"/>
          <a:pathLst>
            <a:path>
              <a:moveTo>
                <a:pt x="0" y="25419"/>
              </a:moveTo>
              <a:lnTo>
                <a:pt x="1529111" y="25419"/>
              </a:lnTo>
            </a:path>
          </a:pathLst>
        </a:custGeom>
        <a:no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cs typeface="B Nazanin" pitchFamily="2" charset="-78"/>
          </a:endParaRPr>
        </a:p>
      </dsp:txBody>
      <dsp:txXfrm rot="10800000">
        <a:off x="4981589" y="2900962"/>
        <a:ext cx="76455" cy="76455"/>
      </dsp:txXfrm>
    </dsp:sp>
    <dsp:sp modelId="{F6036E5F-86EF-4D9F-BC9D-16F6F73769C4}">
      <dsp:nvSpPr>
        <dsp:cNvPr id="0" name=""/>
        <dsp:cNvSpPr/>
      </dsp:nvSpPr>
      <dsp:spPr>
        <a:xfrm>
          <a:off x="8961" y="2384158"/>
          <a:ext cx="4468505" cy="2187841"/>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0320" tIns="20320" rIns="20320" bIns="20320" numCol="1" spcCol="1270" anchor="ctr" anchorCtr="0">
          <a:noAutofit/>
        </a:bodyPr>
        <a:lstStyle/>
        <a:p>
          <a:pPr lvl="0" algn="just" defTabSz="1422400" rtl="1">
            <a:lnSpc>
              <a:spcPct val="90000"/>
            </a:lnSpc>
            <a:spcBef>
              <a:spcPct val="0"/>
            </a:spcBef>
            <a:spcAft>
              <a:spcPct val="35000"/>
            </a:spcAft>
          </a:pPr>
          <a:r>
            <a:rPr lang="fa-IR" sz="3200" kern="1200" dirty="0" smtClean="0">
              <a:cs typeface="B Nazanin" panose="00000400000000000000" pitchFamily="2" charset="-78"/>
            </a:rPr>
            <a:t>ب. در صورت استفاده از کار کارشناس حسابرس، تصمیم‌گیری در مورد کفایت آن کار برای مقاصد حسابرس</a:t>
          </a:r>
          <a:r>
            <a:rPr lang="fa-IR" sz="3200" kern="1200" dirty="0" smtClean="0">
              <a:solidFill>
                <a:schemeClr val="dk1"/>
              </a:solidFill>
              <a:latin typeface="Times" panose="02020603060405020304" pitchFamily="18" charset="0"/>
              <a:ea typeface="Times New Roman" panose="02020603050405020304" pitchFamily="18" charset="0"/>
              <a:cs typeface="B Zar" panose="00000400000000000000" pitchFamily="2" charset="-78"/>
            </a:rPr>
            <a:t>.</a:t>
          </a:r>
        </a:p>
      </dsp:txBody>
      <dsp:txXfrm>
        <a:off x="73041" y="2448238"/>
        <a:ext cx="4340345" cy="2059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790263-2699-4889-9BFD-4BA23DD6D1A3}">
      <dsp:nvSpPr>
        <dsp:cNvPr id="0" name=""/>
        <dsp:cNvSpPr/>
      </dsp:nvSpPr>
      <dsp:spPr>
        <a:xfrm>
          <a:off x="3009" y="1303"/>
          <a:ext cx="8145522" cy="110568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kern="1200" dirty="0" smtClean="0">
              <a:ea typeface="MS Mincho" panose="02020609040205080304" pitchFamily="49" charset="-128"/>
              <a:cs typeface="B Nazanin" panose="00000400000000000000" pitchFamily="2" charset="-78"/>
            </a:rPr>
            <a:t>در بسیاری از موارد، تمایز بین تخصص در حسابداری و حسابرسی، و تخصص در حوزه‌های دیگر، به سادگی میسر است، حتی زمانی  که یک حوزه‌ تخصصی حسابداری یا حسابرسی مطرح باشد، برای مثال</a:t>
          </a:r>
          <a:endParaRPr lang="en-US" sz="2000" kern="1200" dirty="0"/>
        </a:p>
      </dsp:txBody>
      <dsp:txXfrm>
        <a:off x="35393" y="33687"/>
        <a:ext cx="8080754" cy="1040913"/>
      </dsp:txXfrm>
    </dsp:sp>
    <dsp:sp modelId="{D6EB52F3-3A53-46ED-922E-F507C03AA352}">
      <dsp:nvSpPr>
        <dsp:cNvPr id="0" name=""/>
        <dsp:cNvSpPr/>
      </dsp:nvSpPr>
      <dsp:spPr>
        <a:xfrm>
          <a:off x="10959" y="1314944"/>
          <a:ext cx="3900969" cy="8516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a-IR" sz="1900" kern="1200" dirty="0" smtClean="0">
              <a:ea typeface="MS Mincho" panose="02020609040205080304" pitchFamily="49" charset="-128"/>
              <a:cs typeface="B Nazanin" panose="00000400000000000000" pitchFamily="2" charset="-78"/>
            </a:rPr>
            <a:t>کارشناس قوانین مالیاتی</a:t>
          </a:r>
          <a:endParaRPr lang="en-US" sz="1900" kern="1200" dirty="0"/>
        </a:p>
      </dsp:txBody>
      <dsp:txXfrm>
        <a:off x="35902" y="1339887"/>
        <a:ext cx="3851083" cy="801728"/>
      </dsp:txXfrm>
    </dsp:sp>
    <dsp:sp modelId="{D46F9A24-FA7C-4B97-B741-63BC55BBAD00}">
      <dsp:nvSpPr>
        <dsp:cNvPr id="0" name=""/>
        <dsp:cNvSpPr/>
      </dsp:nvSpPr>
      <dsp:spPr>
        <a:xfrm>
          <a:off x="10959" y="2374519"/>
          <a:ext cx="3900969" cy="10531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a-IR" sz="1700" kern="1200" dirty="0" smtClean="0">
              <a:ea typeface="MS Mincho" panose="02020609040205080304" pitchFamily="49" charset="-128"/>
              <a:cs typeface="B Nazanin" panose="00000400000000000000" pitchFamily="2" charset="-78"/>
            </a:rPr>
            <a:t>برای مقاصد این استاندارد، کارشناس محسوب می‌شود زیرا تخصص مذکور، یک تخصص در حوزه قانون است. </a:t>
          </a:r>
          <a:endParaRPr lang="en-US" sz="1700" kern="1200" dirty="0"/>
        </a:p>
      </dsp:txBody>
      <dsp:txXfrm>
        <a:off x="41806" y="2405366"/>
        <a:ext cx="3839275" cy="991483"/>
      </dsp:txXfrm>
    </dsp:sp>
    <dsp:sp modelId="{42F06293-0B78-46F2-A324-8792BCADA853}">
      <dsp:nvSpPr>
        <dsp:cNvPr id="0" name=""/>
        <dsp:cNvSpPr/>
      </dsp:nvSpPr>
      <dsp:spPr>
        <a:xfrm>
          <a:off x="4239611" y="1314944"/>
          <a:ext cx="3900969" cy="8516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fa-IR" sz="1900" kern="1200" dirty="0" smtClean="0">
              <a:ea typeface="MS Mincho" panose="02020609040205080304" pitchFamily="49" charset="-128"/>
              <a:cs typeface="B Nazanin" panose="00000400000000000000" pitchFamily="2" charset="-78"/>
            </a:rPr>
            <a:t>شخص متخصص در بکارگیری روشهای حسابداری مالیات بر درآمد</a:t>
          </a:r>
          <a:endParaRPr lang="en-US" sz="1900" kern="1200" dirty="0"/>
        </a:p>
      </dsp:txBody>
      <dsp:txXfrm>
        <a:off x="4264554" y="1339887"/>
        <a:ext cx="3851083" cy="801728"/>
      </dsp:txXfrm>
    </dsp:sp>
    <dsp:sp modelId="{EE726DDF-A721-4780-945A-418BEE473397}">
      <dsp:nvSpPr>
        <dsp:cNvPr id="0" name=""/>
        <dsp:cNvSpPr/>
      </dsp:nvSpPr>
      <dsp:spPr>
        <a:xfrm>
          <a:off x="4239611" y="2374519"/>
          <a:ext cx="3900969" cy="105317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a-IR" sz="1700" kern="1200" dirty="0" smtClean="0">
              <a:ea typeface="MS Mincho" panose="02020609040205080304" pitchFamily="49" charset="-128"/>
              <a:cs typeface="B Nazanin" panose="00000400000000000000" pitchFamily="2" charset="-78"/>
            </a:rPr>
            <a:t>برای مقاصد این استاندارد، کارشناس محسوب نمی‌شود زیرا تخصص مذکور، یک تخصص حسابداری است.</a:t>
          </a:r>
          <a:endParaRPr lang="en-US" sz="1700" kern="1200" dirty="0"/>
        </a:p>
      </dsp:txBody>
      <dsp:txXfrm>
        <a:off x="4270458" y="2405366"/>
        <a:ext cx="3839275" cy="99148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B3CDFF-EFFB-4945-9786-E578204A2FC3}">
      <dsp:nvSpPr>
        <dsp:cNvPr id="0" name=""/>
        <dsp:cNvSpPr/>
      </dsp:nvSpPr>
      <dsp:spPr>
        <a:xfrm>
          <a:off x="6505510" y="1813028"/>
          <a:ext cx="417999" cy="1491348"/>
        </a:xfrm>
        <a:custGeom>
          <a:avLst/>
          <a:gdLst/>
          <a:ahLst/>
          <a:cxnLst/>
          <a:rect l="0" t="0" r="0" b="0"/>
          <a:pathLst>
            <a:path>
              <a:moveTo>
                <a:pt x="417999" y="0"/>
              </a:moveTo>
              <a:lnTo>
                <a:pt x="208999" y="0"/>
              </a:lnTo>
              <a:lnTo>
                <a:pt x="208999" y="1491348"/>
              </a:lnTo>
              <a:lnTo>
                <a:pt x="0" y="14913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cs typeface="B Nazanin" panose="00000400000000000000" pitchFamily="2" charset="-78"/>
          </a:endParaRPr>
        </a:p>
      </dsp:txBody>
      <dsp:txXfrm>
        <a:off x="6675789" y="2519982"/>
        <a:ext cx="77441" cy="77441"/>
      </dsp:txXfrm>
    </dsp:sp>
    <dsp:sp modelId="{9A90858E-83CE-44B4-B412-13A3E6608F72}">
      <dsp:nvSpPr>
        <dsp:cNvPr id="0" name=""/>
        <dsp:cNvSpPr/>
      </dsp:nvSpPr>
      <dsp:spPr>
        <a:xfrm>
          <a:off x="6505510" y="1767308"/>
          <a:ext cx="417999" cy="91440"/>
        </a:xfrm>
        <a:custGeom>
          <a:avLst/>
          <a:gdLst/>
          <a:ahLst/>
          <a:cxnLst/>
          <a:rect l="0" t="0" r="0" b="0"/>
          <a:pathLst>
            <a:path>
              <a:moveTo>
                <a:pt x="417999" y="45720"/>
              </a:moveTo>
              <a:lnTo>
                <a:pt x="0" y="45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cs typeface="B Nazanin" panose="00000400000000000000" pitchFamily="2" charset="-78"/>
          </a:endParaRPr>
        </a:p>
      </dsp:txBody>
      <dsp:txXfrm>
        <a:off x="6704060" y="1802578"/>
        <a:ext cx="20899" cy="20899"/>
      </dsp:txXfrm>
    </dsp:sp>
    <dsp:sp modelId="{51F7F2DB-7309-48BD-85CD-596159155FB1}">
      <dsp:nvSpPr>
        <dsp:cNvPr id="0" name=""/>
        <dsp:cNvSpPr/>
      </dsp:nvSpPr>
      <dsp:spPr>
        <a:xfrm>
          <a:off x="6505510" y="321680"/>
          <a:ext cx="417999" cy="1491348"/>
        </a:xfrm>
        <a:custGeom>
          <a:avLst/>
          <a:gdLst/>
          <a:ahLst/>
          <a:cxnLst/>
          <a:rect l="0" t="0" r="0" b="0"/>
          <a:pathLst>
            <a:path>
              <a:moveTo>
                <a:pt x="417999" y="1491348"/>
              </a:moveTo>
              <a:lnTo>
                <a:pt x="208999" y="1491348"/>
              </a:lnTo>
              <a:lnTo>
                <a:pt x="208999" y="0"/>
              </a:ln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cs typeface="B Nazanin" panose="00000400000000000000" pitchFamily="2" charset="-78"/>
          </a:endParaRPr>
        </a:p>
      </dsp:txBody>
      <dsp:txXfrm>
        <a:off x="6675789" y="1028633"/>
        <a:ext cx="77441" cy="77441"/>
      </dsp:txXfrm>
    </dsp:sp>
    <dsp:sp modelId="{A2383F25-796F-48C0-ACB4-BA367EC1CFE1}">
      <dsp:nvSpPr>
        <dsp:cNvPr id="0" name=""/>
        <dsp:cNvSpPr/>
      </dsp:nvSpPr>
      <dsp:spPr>
        <a:xfrm rot="5400000">
          <a:off x="6478732" y="1187385"/>
          <a:ext cx="2140840" cy="125128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Nazanin" panose="00000400000000000000" pitchFamily="2" charset="-78"/>
            </a:rPr>
            <a:t>کسب شناخت از طریق</a:t>
          </a:r>
          <a:endParaRPr lang="en-US" sz="2000" kern="1200" dirty="0">
            <a:cs typeface="B Nazanin" panose="00000400000000000000" pitchFamily="2" charset="-78"/>
          </a:endParaRPr>
        </a:p>
      </dsp:txBody>
      <dsp:txXfrm>
        <a:off x="6478732" y="1187385"/>
        <a:ext cx="2140840" cy="1251285"/>
      </dsp:txXfrm>
    </dsp:sp>
    <dsp:sp modelId="{129E9D88-2C43-4B97-9C0E-E5301660227C}">
      <dsp:nvSpPr>
        <dsp:cNvPr id="0" name=""/>
        <dsp:cNvSpPr/>
      </dsp:nvSpPr>
      <dsp:spPr>
        <a:xfrm>
          <a:off x="121711" y="3082"/>
          <a:ext cx="6383798" cy="6371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889000" rtl="1">
            <a:lnSpc>
              <a:spcPct val="90000"/>
            </a:lnSpc>
            <a:spcBef>
              <a:spcPct val="0"/>
            </a:spcBef>
            <a:spcAft>
              <a:spcPct val="35000"/>
            </a:spcAft>
          </a:pPr>
          <a:r>
            <a:rPr lang="fa-IR" sz="2000" kern="1200" dirty="0" smtClean="0">
              <a:latin typeface="Symbol" panose="05050102010706020507" pitchFamily="18" charset="2"/>
              <a:ea typeface="MS Mincho" panose="02020609040205080304" pitchFamily="49" charset="-128"/>
              <a:cs typeface="B Nazanin" panose="00000400000000000000" pitchFamily="2" charset="-78"/>
            </a:rPr>
            <a:t>تجربه در حسابرسی واحدهای تجاری که چنین تخصصی برای تهیه صورتهای مالی آنها لازم است.</a:t>
          </a:r>
          <a:endParaRPr lang="en-US" sz="2000" kern="1200" dirty="0">
            <a:cs typeface="B Nazanin" panose="00000400000000000000" pitchFamily="2" charset="-78"/>
          </a:endParaRPr>
        </a:p>
      </dsp:txBody>
      <dsp:txXfrm>
        <a:off x="121711" y="3082"/>
        <a:ext cx="6383798" cy="637194"/>
      </dsp:txXfrm>
    </dsp:sp>
    <dsp:sp modelId="{4E5969DD-8F96-4AA3-80A0-5B76392A07B6}">
      <dsp:nvSpPr>
        <dsp:cNvPr id="0" name=""/>
        <dsp:cNvSpPr/>
      </dsp:nvSpPr>
      <dsp:spPr>
        <a:xfrm>
          <a:off x="121711" y="799576"/>
          <a:ext cx="6383798" cy="202690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889000" rtl="1">
            <a:lnSpc>
              <a:spcPct val="90000"/>
            </a:lnSpc>
            <a:spcBef>
              <a:spcPct val="0"/>
            </a:spcBef>
            <a:spcAft>
              <a:spcPct val="35000"/>
            </a:spcAft>
          </a:pPr>
          <a:r>
            <a:rPr lang="fa-IR" sz="2000" kern="1200" dirty="0" smtClean="0">
              <a:latin typeface="Symbol" panose="05050102010706020507" pitchFamily="18" charset="2"/>
              <a:ea typeface="MS Mincho" panose="02020609040205080304" pitchFamily="49" charset="-128"/>
              <a:cs typeface="B Nazanin" panose="00000400000000000000" pitchFamily="2" charset="-78"/>
            </a:rPr>
            <a:t>آموزش یا ارتقای حرفه‌ای در حوزه‌ای خاص. این امر می‌تواند شامل دوره‌های رسمی آموزشی یا مذاکره با متخصصین در حوزه مرتبط به منظور افزایش توانایی‌های حسابرس برای مواجهه با موضوعات مطرح در آن حوزه باشد. این‌گونه مذاکرات متفاوت از مشورت با کارشناس حسابرس در خصوص مجموعه‌ای مشخص از شرایط پیش‌آمده کاری است که در خلال آن تمامی حقایق مربوط در اختیار کارشناس قرار داده می‌شود تا بتواند در مورد موضوعی خاص آگاهانه نظر دهد.</a:t>
          </a:r>
          <a:endParaRPr lang="en-US" sz="2000" kern="1200" dirty="0">
            <a:cs typeface="B Nazanin" panose="00000400000000000000" pitchFamily="2" charset="-78"/>
          </a:endParaRPr>
        </a:p>
      </dsp:txBody>
      <dsp:txXfrm>
        <a:off x="121711" y="799576"/>
        <a:ext cx="6383798" cy="2026904"/>
      </dsp:txXfrm>
    </dsp:sp>
    <dsp:sp modelId="{4530E150-573B-4B97-BFB7-C9DAB0920E1D}">
      <dsp:nvSpPr>
        <dsp:cNvPr id="0" name=""/>
        <dsp:cNvSpPr/>
      </dsp:nvSpPr>
      <dsp:spPr>
        <a:xfrm>
          <a:off x="121711" y="2985779"/>
          <a:ext cx="6383798" cy="63719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just" defTabSz="889000" rtl="1">
            <a:lnSpc>
              <a:spcPct val="90000"/>
            </a:lnSpc>
            <a:spcBef>
              <a:spcPct val="0"/>
            </a:spcBef>
            <a:spcAft>
              <a:spcPct val="35000"/>
            </a:spcAft>
          </a:pPr>
          <a:r>
            <a:rPr lang="fa-IR" sz="2000" kern="1200" dirty="0" smtClean="0">
              <a:latin typeface="Symbol" panose="05050102010706020507" pitchFamily="18" charset="2"/>
              <a:ea typeface="MS Mincho" panose="02020609040205080304" pitchFamily="49" charset="-128"/>
              <a:cs typeface="B Nazanin" panose="00000400000000000000" pitchFamily="2" charset="-78"/>
            </a:rPr>
            <a:t>مذاکره با حسابرسانی که کارهای مشابه انجام داده‌اند.</a:t>
          </a:r>
          <a:endParaRPr lang="en-US" sz="2000" kern="1200" dirty="0">
            <a:cs typeface="B Nazanin" panose="00000400000000000000" pitchFamily="2" charset="-78"/>
          </a:endParaRPr>
        </a:p>
      </dsp:txBody>
      <dsp:txXfrm>
        <a:off x="121711" y="2985779"/>
        <a:ext cx="6383798" cy="6371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10A158-CD39-4989-8043-9D95AD52521B}">
      <dsp:nvSpPr>
        <dsp:cNvPr id="0" name=""/>
        <dsp:cNvSpPr/>
      </dsp:nvSpPr>
      <dsp:spPr>
        <a:xfrm>
          <a:off x="6374092" y="2192038"/>
          <a:ext cx="534169" cy="1526779"/>
        </a:xfrm>
        <a:custGeom>
          <a:avLst/>
          <a:gdLst/>
          <a:ahLst/>
          <a:cxnLst/>
          <a:rect l="0" t="0" r="0" b="0"/>
          <a:pathLst>
            <a:path>
              <a:moveTo>
                <a:pt x="534169" y="0"/>
              </a:moveTo>
              <a:lnTo>
                <a:pt x="267084" y="0"/>
              </a:lnTo>
              <a:lnTo>
                <a:pt x="267084" y="1526779"/>
              </a:lnTo>
              <a:lnTo>
                <a:pt x="0" y="152677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6600738" y="2914989"/>
        <a:ext cx="80876" cy="80876"/>
      </dsp:txXfrm>
    </dsp:sp>
    <dsp:sp modelId="{37D8AFD1-14A8-43A7-8F63-6E7E6F7DD332}">
      <dsp:nvSpPr>
        <dsp:cNvPr id="0" name=""/>
        <dsp:cNvSpPr/>
      </dsp:nvSpPr>
      <dsp:spPr>
        <a:xfrm>
          <a:off x="6374092" y="2192038"/>
          <a:ext cx="534169" cy="326340"/>
        </a:xfrm>
        <a:custGeom>
          <a:avLst/>
          <a:gdLst/>
          <a:ahLst/>
          <a:cxnLst/>
          <a:rect l="0" t="0" r="0" b="0"/>
          <a:pathLst>
            <a:path>
              <a:moveTo>
                <a:pt x="534169" y="0"/>
              </a:moveTo>
              <a:lnTo>
                <a:pt x="267084" y="0"/>
              </a:lnTo>
              <a:lnTo>
                <a:pt x="267084" y="326340"/>
              </a:lnTo>
              <a:lnTo>
                <a:pt x="0" y="3263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6625527" y="2339558"/>
        <a:ext cx="31298" cy="31298"/>
      </dsp:txXfrm>
    </dsp:sp>
    <dsp:sp modelId="{5D35DA0C-8627-44F6-9E2A-0379EFA83317}">
      <dsp:nvSpPr>
        <dsp:cNvPr id="0" name=""/>
        <dsp:cNvSpPr/>
      </dsp:nvSpPr>
      <dsp:spPr>
        <a:xfrm>
          <a:off x="6374092" y="1500524"/>
          <a:ext cx="534169" cy="691513"/>
        </a:xfrm>
        <a:custGeom>
          <a:avLst/>
          <a:gdLst/>
          <a:ahLst/>
          <a:cxnLst/>
          <a:rect l="0" t="0" r="0" b="0"/>
          <a:pathLst>
            <a:path>
              <a:moveTo>
                <a:pt x="534169" y="691513"/>
              </a:moveTo>
              <a:lnTo>
                <a:pt x="267084" y="691513"/>
              </a:lnTo>
              <a:lnTo>
                <a:pt x="267084" y="0"/>
              </a:ln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6619331" y="1824436"/>
        <a:ext cx="43690" cy="43690"/>
      </dsp:txXfrm>
    </dsp:sp>
    <dsp:sp modelId="{325A2919-0096-402D-B3F6-E8345DFB6B16}">
      <dsp:nvSpPr>
        <dsp:cNvPr id="0" name=""/>
        <dsp:cNvSpPr/>
      </dsp:nvSpPr>
      <dsp:spPr>
        <a:xfrm>
          <a:off x="6374092" y="482671"/>
          <a:ext cx="534169" cy="1709366"/>
        </a:xfrm>
        <a:custGeom>
          <a:avLst/>
          <a:gdLst/>
          <a:ahLst/>
          <a:cxnLst/>
          <a:rect l="0" t="0" r="0" b="0"/>
          <a:pathLst>
            <a:path>
              <a:moveTo>
                <a:pt x="534169" y="1709366"/>
              </a:moveTo>
              <a:lnTo>
                <a:pt x="267084" y="1709366"/>
              </a:lnTo>
              <a:lnTo>
                <a:pt x="267084" y="0"/>
              </a:ln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89000">
            <a:lnSpc>
              <a:spcPct val="90000"/>
            </a:lnSpc>
            <a:spcBef>
              <a:spcPct val="0"/>
            </a:spcBef>
            <a:spcAft>
              <a:spcPct val="35000"/>
            </a:spcAft>
          </a:pPr>
          <a:endParaRPr lang="en-US" sz="2000" kern="1200"/>
        </a:p>
      </dsp:txBody>
      <dsp:txXfrm>
        <a:off x="6596404" y="1292582"/>
        <a:ext cx="89544" cy="89544"/>
      </dsp:txXfrm>
    </dsp:sp>
    <dsp:sp modelId="{32DCA7B9-7603-4F8F-9603-169C4198706A}">
      <dsp:nvSpPr>
        <dsp:cNvPr id="0" name=""/>
        <dsp:cNvSpPr/>
      </dsp:nvSpPr>
      <dsp:spPr>
        <a:xfrm rot="5400000">
          <a:off x="6279248" y="1383113"/>
          <a:ext cx="2875874" cy="161784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spc="-20" dirty="0" smtClean="0">
              <a:latin typeface="Times New Roman" panose="02020603050405020304" pitchFamily="18" charset="0"/>
              <a:ea typeface="MS Mincho" panose="02020609040205080304" pitchFamily="49" charset="-128"/>
              <a:cs typeface="B Zar" panose="00000400000000000000" pitchFamily="2" charset="-78"/>
            </a:rPr>
            <a:t>ملاحظات مؤثر بر تصمیم حسابرس در مورد استفاده از کارشناس حسابرس می‌تواند شامل موارد زیر باشد: </a:t>
          </a:r>
          <a:endParaRPr lang="en-US" sz="2000" kern="1200" dirty="0"/>
        </a:p>
      </dsp:txBody>
      <dsp:txXfrm>
        <a:off x="6279248" y="1383113"/>
        <a:ext cx="2875874" cy="1617849"/>
      </dsp:txXfrm>
    </dsp:sp>
    <dsp:sp modelId="{448E42E3-E772-4078-8942-4CC1C97218C5}">
      <dsp:nvSpPr>
        <dsp:cNvPr id="0" name=""/>
        <dsp:cNvSpPr/>
      </dsp:nvSpPr>
      <dsp:spPr>
        <a:xfrm>
          <a:off x="8289" y="75530"/>
          <a:ext cx="6365802" cy="8142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latin typeface="Symbol" panose="05050102010706020507" pitchFamily="18" charset="2"/>
              <a:ea typeface="MS Mincho" panose="02020609040205080304" pitchFamily="49" charset="-128"/>
              <a:cs typeface="B Zar" panose="00000400000000000000" pitchFamily="2" charset="-78"/>
            </a:rPr>
            <a:t>اینکه آیا مدیران اجرایی در تهیه صورتهای مالی، از کارشناس واحد تجاری استفاده کرده‌اند یا خیر.</a:t>
          </a:r>
          <a:endParaRPr lang="en-US" sz="2000" kern="1200" dirty="0"/>
        </a:p>
      </dsp:txBody>
      <dsp:txXfrm>
        <a:off x="8289" y="75530"/>
        <a:ext cx="6365802" cy="814282"/>
      </dsp:txXfrm>
    </dsp:sp>
    <dsp:sp modelId="{CD7F3604-8F9D-4085-9F39-21CD155DFA1E}">
      <dsp:nvSpPr>
        <dsp:cNvPr id="0" name=""/>
        <dsp:cNvSpPr/>
      </dsp:nvSpPr>
      <dsp:spPr>
        <a:xfrm>
          <a:off x="8289" y="1093383"/>
          <a:ext cx="6365802" cy="8142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latin typeface="Symbol" panose="05050102010706020507" pitchFamily="18" charset="2"/>
              <a:ea typeface="MS Mincho" panose="02020609040205080304" pitchFamily="49" charset="-128"/>
              <a:cs typeface="B Zar" panose="00000400000000000000" pitchFamily="2" charset="-78"/>
            </a:rPr>
            <a:t>ماهیت و اهمیت موضوع شامل پیچیدگی آن.</a:t>
          </a:r>
          <a:endParaRPr lang="en-US" sz="2000" kern="1200" dirty="0"/>
        </a:p>
      </dsp:txBody>
      <dsp:txXfrm>
        <a:off x="8289" y="1093383"/>
        <a:ext cx="6365802" cy="814282"/>
      </dsp:txXfrm>
    </dsp:sp>
    <dsp:sp modelId="{E85B7284-2BD5-4B84-95B3-4E0F1CF97D00}">
      <dsp:nvSpPr>
        <dsp:cNvPr id="0" name=""/>
        <dsp:cNvSpPr/>
      </dsp:nvSpPr>
      <dsp:spPr>
        <a:xfrm>
          <a:off x="8289" y="2111236"/>
          <a:ext cx="6365802" cy="81428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smtClean="0">
              <a:latin typeface="Symbol" panose="05050102010706020507" pitchFamily="18" charset="2"/>
              <a:ea typeface="MS Mincho" panose="02020609040205080304" pitchFamily="49" charset="-128"/>
              <a:cs typeface="B Zar" panose="00000400000000000000" pitchFamily="2" charset="-78"/>
            </a:rPr>
            <a:t>خطرهای تحریف بااهمیت در موضوع مورد نظر.</a:t>
          </a:r>
          <a:endParaRPr lang="en-US" sz="2000" kern="1200" dirty="0"/>
        </a:p>
      </dsp:txBody>
      <dsp:txXfrm>
        <a:off x="8289" y="2111236"/>
        <a:ext cx="6365802" cy="814282"/>
      </dsp:txXfrm>
    </dsp:sp>
    <dsp:sp modelId="{3DDEE79C-5D84-4F0D-971B-7B3E2A8A0529}">
      <dsp:nvSpPr>
        <dsp:cNvPr id="0" name=""/>
        <dsp:cNvSpPr/>
      </dsp:nvSpPr>
      <dsp:spPr>
        <a:xfrm>
          <a:off x="8289" y="3129089"/>
          <a:ext cx="6365802" cy="117945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fa-IR" sz="2000" kern="1200" dirty="0" smtClean="0">
              <a:latin typeface="Symbol" panose="05050102010706020507" pitchFamily="18" charset="2"/>
              <a:ea typeface="MS Mincho" panose="02020609040205080304" pitchFamily="49" charset="-128"/>
              <a:cs typeface="B Zar" panose="00000400000000000000" pitchFamily="2" charset="-78"/>
            </a:rPr>
            <a:t>ماهیت روشهای مورد انتظار در برخورد با خطرهای مشخص‌شده شامل شناخت و تجربه حسابرس از کار کارشناسان در رابطه با اینگونه موضوعات، و امکان دسترسی به منابع جایگزین برای کسب شواهد حسابرسی. </a:t>
          </a:r>
          <a:endParaRPr lang="en-US" sz="2000" kern="1200" dirty="0"/>
        </a:p>
      </dsp:txBody>
      <dsp:txXfrm>
        <a:off x="8289" y="3129089"/>
        <a:ext cx="6365802" cy="117945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C3C89-27FC-416F-A620-F04CF3DF1624}">
      <dsp:nvSpPr>
        <dsp:cNvPr id="0" name=""/>
        <dsp:cNvSpPr/>
      </dsp:nvSpPr>
      <dsp:spPr>
        <a:xfrm>
          <a:off x="5930518" y="2077348"/>
          <a:ext cx="458089" cy="1762475"/>
        </a:xfrm>
        <a:custGeom>
          <a:avLst/>
          <a:gdLst/>
          <a:ahLst/>
          <a:cxnLst/>
          <a:rect l="0" t="0" r="0" b="0"/>
          <a:pathLst>
            <a:path>
              <a:moveTo>
                <a:pt x="458089" y="0"/>
              </a:moveTo>
              <a:lnTo>
                <a:pt x="229044" y="0"/>
              </a:lnTo>
              <a:lnTo>
                <a:pt x="229044" y="1762475"/>
              </a:lnTo>
              <a:lnTo>
                <a:pt x="0" y="176247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cs typeface="B Nazanin" panose="00000400000000000000" pitchFamily="2" charset="-78"/>
          </a:endParaRPr>
        </a:p>
      </dsp:txBody>
      <dsp:txXfrm>
        <a:off x="6114037" y="2913060"/>
        <a:ext cx="91051" cy="91051"/>
      </dsp:txXfrm>
    </dsp:sp>
    <dsp:sp modelId="{F5BB675F-BFFB-4325-8E9F-773DD3D9B173}">
      <dsp:nvSpPr>
        <dsp:cNvPr id="0" name=""/>
        <dsp:cNvSpPr/>
      </dsp:nvSpPr>
      <dsp:spPr>
        <a:xfrm>
          <a:off x="5930518" y="2077348"/>
          <a:ext cx="458089" cy="896246"/>
        </a:xfrm>
        <a:custGeom>
          <a:avLst/>
          <a:gdLst/>
          <a:ahLst/>
          <a:cxnLst/>
          <a:rect l="0" t="0" r="0" b="0"/>
          <a:pathLst>
            <a:path>
              <a:moveTo>
                <a:pt x="458089" y="0"/>
              </a:moveTo>
              <a:lnTo>
                <a:pt x="229044" y="0"/>
              </a:lnTo>
              <a:lnTo>
                <a:pt x="229044" y="896246"/>
              </a:lnTo>
              <a:lnTo>
                <a:pt x="0" y="89624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cs typeface="B Nazanin" panose="00000400000000000000" pitchFamily="2" charset="-78"/>
          </a:endParaRPr>
        </a:p>
      </dsp:txBody>
      <dsp:txXfrm>
        <a:off x="6134400" y="2500308"/>
        <a:ext cx="50326" cy="50326"/>
      </dsp:txXfrm>
    </dsp:sp>
    <dsp:sp modelId="{31925E8F-EB9A-49CC-99F2-94B7ABE034D3}">
      <dsp:nvSpPr>
        <dsp:cNvPr id="0" name=""/>
        <dsp:cNvSpPr/>
      </dsp:nvSpPr>
      <dsp:spPr>
        <a:xfrm>
          <a:off x="5930518" y="2031628"/>
          <a:ext cx="458089" cy="91440"/>
        </a:xfrm>
        <a:custGeom>
          <a:avLst/>
          <a:gdLst/>
          <a:ahLst/>
          <a:cxnLst/>
          <a:rect l="0" t="0" r="0" b="0"/>
          <a:pathLst>
            <a:path>
              <a:moveTo>
                <a:pt x="458089" y="45720"/>
              </a:moveTo>
              <a:lnTo>
                <a:pt x="229044" y="45720"/>
              </a:lnTo>
              <a:lnTo>
                <a:pt x="229044" y="75737"/>
              </a:lnTo>
              <a:lnTo>
                <a:pt x="0" y="7573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cs typeface="B Nazanin" panose="00000400000000000000" pitchFamily="2" charset="-78"/>
          </a:endParaRPr>
        </a:p>
      </dsp:txBody>
      <dsp:txXfrm>
        <a:off x="6148086" y="2065872"/>
        <a:ext cx="22953" cy="22953"/>
      </dsp:txXfrm>
    </dsp:sp>
    <dsp:sp modelId="{EA27BD45-55EC-409C-B806-87B25BB8B20A}">
      <dsp:nvSpPr>
        <dsp:cNvPr id="0" name=""/>
        <dsp:cNvSpPr/>
      </dsp:nvSpPr>
      <dsp:spPr>
        <a:xfrm>
          <a:off x="5930518" y="1241136"/>
          <a:ext cx="458089" cy="836212"/>
        </a:xfrm>
        <a:custGeom>
          <a:avLst/>
          <a:gdLst/>
          <a:ahLst/>
          <a:cxnLst/>
          <a:rect l="0" t="0" r="0" b="0"/>
          <a:pathLst>
            <a:path>
              <a:moveTo>
                <a:pt x="458089" y="836212"/>
              </a:moveTo>
              <a:lnTo>
                <a:pt x="229044" y="836212"/>
              </a:lnTo>
              <a:lnTo>
                <a:pt x="229044" y="0"/>
              </a:ln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cs typeface="B Nazanin" panose="00000400000000000000" pitchFamily="2" charset="-78"/>
          </a:endParaRPr>
        </a:p>
      </dsp:txBody>
      <dsp:txXfrm>
        <a:off x="6135726" y="1635406"/>
        <a:ext cx="47673" cy="47673"/>
      </dsp:txXfrm>
    </dsp:sp>
    <dsp:sp modelId="{68B76AE8-E445-4BAB-9220-FB0E916CB5A7}">
      <dsp:nvSpPr>
        <dsp:cNvPr id="0" name=""/>
        <dsp:cNvSpPr/>
      </dsp:nvSpPr>
      <dsp:spPr>
        <a:xfrm>
          <a:off x="5930518" y="374907"/>
          <a:ext cx="458089" cy="1702441"/>
        </a:xfrm>
        <a:custGeom>
          <a:avLst/>
          <a:gdLst/>
          <a:ahLst/>
          <a:cxnLst/>
          <a:rect l="0" t="0" r="0" b="0"/>
          <a:pathLst>
            <a:path>
              <a:moveTo>
                <a:pt x="458089" y="1702441"/>
              </a:moveTo>
              <a:lnTo>
                <a:pt x="229044" y="1702441"/>
              </a:lnTo>
              <a:lnTo>
                <a:pt x="229044" y="0"/>
              </a:ln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066800">
            <a:lnSpc>
              <a:spcPct val="90000"/>
            </a:lnSpc>
            <a:spcBef>
              <a:spcPct val="0"/>
            </a:spcBef>
            <a:spcAft>
              <a:spcPct val="35000"/>
            </a:spcAft>
          </a:pPr>
          <a:endParaRPr lang="en-US" sz="2400" kern="1200">
            <a:cs typeface="B Nazanin" panose="00000400000000000000" pitchFamily="2" charset="-78"/>
          </a:endParaRPr>
        </a:p>
      </dsp:txBody>
      <dsp:txXfrm>
        <a:off x="6115488" y="1182053"/>
        <a:ext cx="88149" cy="88149"/>
      </dsp:txXfrm>
    </dsp:sp>
    <dsp:sp modelId="{E7EE2DFD-D80F-4878-9AE9-6BA3F85157C6}">
      <dsp:nvSpPr>
        <dsp:cNvPr id="0" name=""/>
        <dsp:cNvSpPr/>
      </dsp:nvSpPr>
      <dsp:spPr>
        <a:xfrm rot="5400000">
          <a:off x="5725437" y="1177294"/>
          <a:ext cx="3126449" cy="180010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5240" tIns="15240" rIns="15240" bIns="15240" numCol="1" spcCol="1270" anchor="ctr" anchorCtr="0">
          <a:noAutofit/>
        </a:bodyPr>
        <a:lstStyle/>
        <a:p>
          <a:pPr lvl="0" algn="ctr" defTabSz="1066800">
            <a:lnSpc>
              <a:spcPct val="90000"/>
            </a:lnSpc>
            <a:spcBef>
              <a:spcPct val="0"/>
            </a:spcBef>
            <a:spcAft>
              <a:spcPct val="35000"/>
            </a:spcAft>
          </a:pPr>
          <a:r>
            <a:rPr lang="fa-IR" sz="2400" kern="1200" dirty="0" smtClean="0">
              <a:latin typeface="Times New Roman" panose="02020603050405020304" pitchFamily="18" charset="0"/>
              <a:ea typeface="MS Mincho" panose="02020609040205080304" pitchFamily="49" charset="-128"/>
              <a:cs typeface="B Nazanin" panose="00000400000000000000" pitchFamily="2" charset="-78"/>
            </a:rPr>
            <a:t>موضوعاتی که حسابرس باید در تعیین ماهیت، زمانبندی اجرا و میزان روشهای حسابرسی باید به آنها توجه کند:</a:t>
          </a:r>
          <a:endParaRPr lang="en-US" sz="2400" kern="1200" dirty="0">
            <a:cs typeface="B Nazanin" panose="00000400000000000000" pitchFamily="2" charset="-78"/>
          </a:endParaRPr>
        </a:p>
      </dsp:txBody>
      <dsp:txXfrm>
        <a:off x="5725437" y="1177294"/>
        <a:ext cx="3126449" cy="1800107"/>
      </dsp:txXfrm>
    </dsp:sp>
    <dsp:sp modelId="{333B5A80-1FA2-45AA-AAE8-BCDCF74A0B36}">
      <dsp:nvSpPr>
        <dsp:cNvPr id="0" name=""/>
        <dsp:cNvSpPr/>
      </dsp:nvSpPr>
      <dsp:spPr>
        <a:xfrm>
          <a:off x="6276" y="28415"/>
          <a:ext cx="5924242" cy="6929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spc="-20" dirty="0" smtClean="0">
              <a:latin typeface="Times New Roman" panose="02020603050405020304" pitchFamily="18" charset="0"/>
              <a:ea typeface="Times New Roman" panose="02020603050405020304" pitchFamily="18" charset="0"/>
              <a:cs typeface="B Nazanin" panose="00000400000000000000" pitchFamily="2" charset="-78"/>
            </a:rPr>
            <a:t>الف. ماهیت موضوعی که کار کارشناس حسابرس به آن مربوط می‌شود، </a:t>
          </a:r>
          <a:endParaRPr lang="en-US" sz="2400" kern="1200" dirty="0">
            <a:cs typeface="B Nazanin" panose="00000400000000000000" pitchFamily="2" charset="-78"/>
          </a:endParaRPr>
        </a:p>
      </dsp:txBody>
      <dsp:txXfrm>
        <a:off x="6276" y="28415"/>
        <a:ext cx="5924242" cy="692983"/>
      </dsp:txXfrm>
    </dsp:sp>
    <dsp:sp modelId="{A461328E-535C-4AF9-9120-48BB774F7FD6}">
      <dsp:nvSpPr>
        <dsp:cNvPr id="0" name=""/>
        <dsp:cNvSpPr/>
      </dsp:nvSpPr>
      <dsp:spPr>
        <a:xfrm>
          <a:off x="6276" y="894644"/>
          <a:ext cx="5924242" cy="6929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spc="-20" dirty="0" smtClean="0">
              <a:latin typeface="Times New Roman" panose="02020603050405020304" pitchFamily="18" charset="0"/>
              <a:ea typeface="Times New Roman" panose="02020603050405020304" pitchFamily="18" charset="0"/>
              <a:cs typeface="B Nazanin" panose="00000400000000000000" pitchFamily="2" charset="-78"/>
            </a:rPr>
            <a:t>ب. خطرهای تحریف بااهمیت در موضوعی که کار کارشناس حسابرس به آن مربوط می‌شود،</a:t>
          </a:r>
          <a:endParaRPr lang="en-US" sz="2400" kern="1200" dirty="0">
            <a:cs typeface="B Nazanin" panose="00000400000000000000" pitchFamily="2" charset="-78"/>
          </a:endParaRPr>
        </a:p>
      </dsp:txBody>
      <dsp:txXfrm>
        <a:off x="6276" y="894644"/>
        <a:ext cx="5924242" cy="692983"/>
      </dsp:txXfrm>
    </dsp:sp>
    <dsp:sp modelId="{98DBC3AD-E9ED-4DCA-AB44-F718FD0307D8}">
      <dsp:nvSpPr>
        <dsp:cNvPr id="0" name=""/>
        <dsp:cNvSpPr/>
      </dsp:nvSpPr>
      <dsp:spPr>
        <a:xfrm>
          <a:off x="6276" y="1760874"/>
          <a:ext cx="5924242" cy="6929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spc="-20" dirty="0" smtClean="0">
              <a:latin typeface="Times New Roman" panose="02020603050405020304" pitchFamily="18" charset="0"/>
              <a:ea typeface="Times New Roman" panose="02020603050405020304" pitchFamily="18" charset="0"/>
              <a:cs typeface="B Nazanin" panose="00000400000000000000" pitchFamily="2" charset="-78"/>
            </a:rPr>
            <a:t>پ. اهمیت کار کارشناس حسابرس برای کار حسابرسی مورد نظر،</a:t>
          </a:r>
          <a:endParaRPr lang="en-US" sz="2400" kern="1200" dirty="0">
            <a:cs typeface="B Nazanin" panose="00000400000000000000" pitchFamily="2" charset="-78"/>
          </a:endParaRPr>
        </a:p>
      </dsp:txBody>
      <dsp:txXfrm>
        <a:off x="6276" y="1760874"/>
        <a:ext cx="5924242" cy="692983"/>
      </dsp:txXfrm>
    </dsp:sp>
    <dsp:sp modelId="{13B484D3-776A-4208-8002-1C22C43BA7AC}">
      <dsp:nvSpPr>
        <dsp:cNvPr id="0" name=""/>
        <dsp:cNvSpPr/>
      </dsp:nvSpPr>
      <dsp:spPr>
        <a:xfrm>
          <a:off x="6276" y="2627103"/>
          <a:ext cx="5924242" cy="6929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spc="-20" dirty="0" smtClean="0">
              <a:latin typeface="Times New Roman" panose="02020603050405020304" pitchFamily="18" charset="0"/>
              <a:ea typeface="Times New Roman" panose="02020603050405020304" pitchFamily="18" charset="0"/>
              <a:cs typeface="B Nazanin" panose="00000400000000000000" pitchFamily="2" charset="-78"/>
            </a:rPr>
            <a:t>ت. </a:t>
          </a:r>
          <a:r>
            <a:rPr lang="fa-IR" sz="2400" kern="1200" spc="-30" dirty="0" smtClean="0">
              <a:latin typeface="Times New Roman Bold" panose="02020803070505020304" pitchFamily="18" charset="0"/>
              <a:ea typeface="Times New Roman" panose="02020603050405020304" pitchFamily="18" charset="0"/>
              <a:cs typeface="B Nazanin" panose="00000400000000000000" pitchFamily="2" charset="-78"/>
            </a:rPr>
            <a:t>شناخت حسابرس از کار قبلی انجام‌شده توسط کارشناس حسابرس و تجربه قبلی حسابرس از کار وی، و</a:t>
          </a:r>
          <a:endParaRPr lang="en-US" sz="2400" kern="1200" dirty="0">
            <a:cs typeface="B Nazanin" panose="00000400000000000000" pitchFamily="2" charset="-78"/>
          </a:endParaRPr>
        </a:p>
      </dsp:txBody>
      <dsp:txXfrm>
        <a:off x="6276" y="2627103"/>
        <a:ext cx="5924242" cy="692983"/>
      </dsp:txXfrm>
    </dsp:sp>
    <dsp:sp modelId="{E0C43891-0B89-4AE3-B7A0-A906E788C6C8}">
      <dsp:nvSpPr>
        <dsp:cNvPr id="0" name=""/>
        <dsp:cNvSpPr/>
      </dsp:nvSpPr>
      <dsp:spPr>
        <a:xfrm>
          <a:off x="6276" y="3493333"/>
          <a:ext cx="5924242" cy="69298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fa-IR" sz="2400" kern="1200" spc="-20" dirty="0" smtClean="0">
              <a:latin typeface="Times New Roman" panose="02020603050405020304" pitchFamily="18" charset="0"/>
              <a:ea typeface="Times New Roman" panose="02020603050405020304" pitchFamily="18" charset="0"/>
              <a:cs typeface="B Nazanin" panose="00000400000000000000" pitchFamily="2" charset="-78"/>
            </a:rPr>
            <a:t>ث. این که آیا کارشناس حسابرس تابع سیاستها و روشهای کنترل کیفیت مؤسسه حسابرس می‌باشد یا خیر.</a:t>
          </a:r>
          <a:endParaRPr lang="en-US" sz="2400" kern="1200" dirty="0">
            <a:cs typeface="B Nazanin" panose="00000400000000000000" pitchFamily="2" charset="-78"/>
          </a:endParaRPr>
        </a:p>
      </dsp:txBody>
      <dsp:txXfrm>
        <a:off x="6276" y="3493333"/>
        <a:ext cx="5924242" cy="69298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AC4316-9575-4906-B97D-9D353EAE14B4}">
      <dsp:nvSpPr>
        <dsp:cNvPr id="0" name=""/>
        <dsp:cNvSpPr/>
      </dsp:nvSpPr>
      <dsp:spPr>
        <a:xfrm>
          <a:off x="3028" y="1157"/>
          <a:ext cx="8197385" cy="4301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kern="1200" dirty="0" smtClean="0">
              <a:solidFill>
                <a:schemeClr val="bg1"/>
              </a:solidFill>
              <a:cs typeface="B Nazanin" panose="00000400000000000000" pitchFamily="2" charset="-78"/>
            </a:rPr>
            <a:t>حسابرس باید از حوزه تخصصی کارشناس حسابرس شناخت کافی کسب کند تا بتواند: </a:t>
          </a:r>
          <a:endParaRPr lang="fa-IR" sz="2200" kern="1200" dirty="0">
            <a:cs typeface="B Nazanin" panose="00000400000000000000" pitchFamily="2" charset="-78"/>
          </a:endParaRPr>
        </a:p>
      </dsp:txBody>
      <dsp:txXfrm>
        <a:off x="15627" y="13756"/>
        <a:ext cx="8172187" cy="404954"/>
      </dsp:txXfrm>
    </dsp:sp>
    <dsp:sp modelId="{38E0C9A5-7CC9-4C7E-BD52-966C997BFC7F}">
      <dsp:nvSpPr>
        <dsp:cNvPr id="0" name=""/>
        <dsp:cNvSpPr/>
      </dsp:nvSpPr>
      <dsp:spPr>
        <a:xfrm>
          <a:off x="4266927" y="779892"/>
          <a:ext cx="3933486" cy="13095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rtl="1">
            <a:lnSpc>
              <a:spcPct val="90000"/>
            </a:lnSpc>
            <a:spcBef>
              <a:spcPct val="0"/>
            </a:spcBef>
            <a:spcAft>
              <a:spcPct val="35000"/>
            </a:spcAft>
          </a:pPr>
          <a:r>
            <a:rPr lang="fa-IR" sz="2100" kern="1200" dirty="0" smtClean="0">
              <a:solidFill>
                <a:schemeClr val="bg1"/>
              </a:solidFill>
              <a:cs typeface="B Nazanin" panose="00000400000000000000" pitchFamily="2" charset="-78"/>
            </a:rPr>
            <a:t>الف. ماهیت، دامنه و اهداف کار کارشناس را برای مقاصد حسابرس تعیین کند، و</a:t>
          </a:r>
          <a:endParaRPr lang="fa-IR" sz="2100" kern="1200" dirty="0">
            <a:cs typeface="B Nazanin" panose="00000400000000000000" pitchFamily="2" charset="-78"/>
          </a:endParaRPr>
        </a:p>
      </dsp:txBody>
      <dsp:txXfrm>
        <a:off x="4305283" y="818248"/>
        <a:ext cx="3856774" cy="1232860"/>
      </dsp:txXfrm>
    </dsp:sp>
    <dsp:sp modelId="{061C9169-58E4-4556-92BE-917FA4C96D25}">
      <dsp:nvSpPr>
        <dsp:cNvPr id="0" name=""/>
        <dsp:cNvSpPr/>
      </dsp:nvSpPr>
      <dsp:spPr>
        <a:xfrm>
          <a:off x="3028" y="779892"/>
          <a:ext cx="3933486" cy="13095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rtl="1">
            <a:lnSpc>
              <a:spcPct val="90000"/>
            </a:lnSpc>
            <a:spcBef>
              <a:spcPct val="0"/>
            </a:spcBef>
            <a:spcAft>
              <a:spcPct val="35000"/>
            </a:spcAft>
          </a:pPr>
          <a:r>
            <a:rPr lang="fa-IR" sz="2200" kern="1200" dirty="0" smtClean="0">
              <a:solidFill>
                <a:schemeClr val="bg1"/>
              </a:solidFill>
              <a:cs typeface="B Nazanin" panose="00000400000000000000" pitchFamily="2" charset="-78"/>
            </a:rPr>
            <a:t>ب. کفایت کار کارشناس را برای مقاصد حسابرس ارزیابی کند.</a:t>
          </a:r>
          <a:endParaRPr lang="en-US" sz="2200" kern="1200" dirty="0">
            <a:cs typeface="B Nazanin" panose="00000400000000000000" pitchFamily="2" charset="-78"/>
          </a:endParaRPr>
        </a:p>
      </dsp:txBody>
      <dsp:txXfrm>
        <a:off x="41384" y="818248"/>
        <a:ext cx="3856774" cy="12328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45E0AC-0598-45CA-96D9-167243B4CCD5}">
      <dsp:nvSpPr>
        <dsp:cNvPr id="0" name=""/>
        <dsp:cNvSpPr/>
      </dsp:nvSpPr>
      <dsp:spPr>
        <a:xfrm>
          <a:off x="4773532" y="1828800"/>
          <a:ext cx="454993" cy="638828"/>
        </a:xfrm>
        <a:custGeom>
          <a:avLst/>
          <a:gdLst/>
          <a:ahLst/>
          <a:cxnLst/>
          <a:rect l="0" t="0" r="0" b="0"/>
          <a:pathLst>
            <a:path>
              <a:moveTo>
                <a:pt x="454993" y="0"/>
              </a:moveTo>
              <a:lnTo>
                <a:pt x="227496" y="0"/>
              </a:lnTo>
              <a:lnTo>
                <a:pt x="227496" y="638828"/>
              </a:lnTo>
              <a:lnTo>
                <a:pt x="0" y="63882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81422" y="2128607"/>
        <a:ext cx="39214" cy="39214"/>
      </dsp:txXfrm>
    </dsp:sp>
    <dsp:sp modelId="{486AFA9F-FAA3-4EA1-948D-DA191C02802A}">
      <dsp:nvSpPr>
        <dsp:cNvPr id="0" name=""/>
        <dsp:cNvSpPr/>
      </dsp:nvSpPr>
      <dsp:spPr>
        <a:xfrm>
          <a:off x="4773532" y="1189971"/>
          <a:ext cx="454993" cy="638828"/>
        </a:xfrm>
        <a:custGeom>
          <a:avLst/>
          <a:gdLst/>
          <a:ahLst/>
          <a:cxnLst/>
          <a:rect l="0" t="0" r="0" b="0"/>
          <a:pathLst>
            <a:path>
              <a:moveTo>
                <a:pt x="454993" y="638828"/>
              </a:moveTo>
              <a:lnTo>
                <a:pt x="227496" y="638828"/>
              </a:lnTo>
              <a:lnTo>
                <a:pt x="227496" y="0"/>
              </a:ln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981422" y="1489778"/>
        <a:ext cx="39214" cy="39214"/>
      </dsp:txXfrm>
    </dsp:sp>
    <dsp:sp modelId="{0E3B8318-9651-46ED-8118-BEC4A8DF22FA}">
      <dsp:nvSpPr>
        <dsp:cNvPr id="0" name=""/>
        <dsp:cNvSpPr/>
      </dsp:nvSpPr>
      <dsp:spPr>
        <a:xfrm rot="5400000">
          <a:off x="4817338" y="1003504"/>
          <a:ext cx="2472968" cy="16505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vert270" wrap="square" lIns="12065" tIns="12065" rIns="12065" bIns="12065" numCol="1" spcCol="1270" anchor="ctr" anchorCtr="0">
          <a:noAutofit/>
        </a:bodyPr>
        <a:lstStyle/>
        <a:p>
          <a:pPr lvl="0" algn="ctr" defTabSz="844550">
            <a:lnSpc>
              <a:spcPct val="90000"/>
            </a:lnSpc>
            <a:spcBef>
              <a:spcPct val="0"/>
            </a:spcBef>
            <a:spcAft>
              <a:spcPct val="35000"/>
            </a:spcAft>
          </a:pPr>
          <a:r>
            <a:rPr lang="fa-IR" sz="1900" kern="1200" dirty="0" smtClean="0">
              <a:solidFill>
                <a:schemeClr val="bg1"/>
              </a:solidFill>
              <a:cs typeface="B Nazanin" panose="00000400000000000000" pitchFamily="2" charset="-78"/>
            </a:rPr>
            <a:t>چنانچه حسابرس به این نتیجه برسد که کار کارشناس حسابرس برای مقاصد حسابرس کافی نیست، وی باید: </a:t>
          </a:r>
          <a:endParaRPr lang="en-US" sz="1900" kern="1200" dirty="0"/>
        </a:p>
      </dsp:txBody>
      <dsp:txXfrm>
        <a:off x="4817338" y="1003504"/>
        <a:ext cx="2472968" cy="1650592"/>
      </dsp:txXfrm>
    </dsp:sp>
    <dsp:sp modelId="{910C0DC4-D7F8-40FA-9713-F509F68897B5}">
      <dsp:nvSpPr>
        <dsp:cNvPr id="0" name=""/>
        <dsp:cNvSpPr/>
      </dsp:nvSpPr>
      <dsp:spPr>
        <a:xfrm>
          <a:off x="1198080" y="637841"/>
          <a:ext cx="3575452" cy="11042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solidFill>
                <a:schemeClr val="bg1"/>
              </a:solidFill>
              <a:cs typeface="B Nazanin" panose="00000400000000000000" pitchFamily="2" charset="-78"/>
            </a:rPr>
            <a:t>الف. با کارشناس در خصوص ماهیت و میزان کار بیشتری که توسط وی باید انجام ‌شود، توافق کند، یا</a:t>
          </a:r>
          <a:endParaRPr lang="en-US" sz="1800" kern="1200" dirty="0" smtClean="0">
            <a:solidFill>
              <a:schemeClr val="bg1"/>
            </a:solidFill>
            <a:cs typeface="B Nazanin" panose="00000400000000000000" pitchFamily="2" charset="-78"/>
          </a:endParaRPr>
        </a:p>
      </dsp:txBody>
      <dsp:txXfrm>
        <a:off x="1198080" y="637841"/>
        <a:ext cx="3575452" cy="1104260"/>
      </dsp:txXfrm>
    </dsp:sp>
    <dsp:sp modelId="{4C01B2AD-40DA-4C1A-B68C-AF3434C975DC}">
      <dsp:nvSpPr>
        <dsp:cNvPr id="0" name=""/>
        <dsp:cNvSpPr/>
      </dsp:nvSpPr>
      <dsp:spPr>
        <a:xfrm>
          <a:off x="1198080" y="1915498"/>
          <a:ext cx="3575452" cy="110426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fa-IR" sz="1800" kern="1200" dirty="0" smtClean="0">
              <a:solidFill>
                <a:schemeClr val="bg1"/>
              </a:solidFill>
              <a:cs typeface="B Nazanin" panose="00000400000000000000" pitchFamily="2" charset="-78"/>
            </a:rPr>
            <a:t>ب. روشهای حسابرسی لازم را متناسب با شرایط موجود اجرا کند.</a:t>
          </a:r>
          <a:endParaRPr lang="en-US" sz="1800" kern="1200" dirty="0"/>
        </a:p>
      </dsp:txBody>
      <dsp:txXfrm>
        <a:off x="1198080" y="1915498"/>
        <a:ext cx="3575452" cy="11042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lIns="45720" tIns="0" rIns="45720" bIns="0" anchor="b">
            <a:scene3d>
              <a:camera prst="orthographicFront"/>
              <a:lightRig rig="soft" dir="t">
                <a:rot lat="0" lon="0" rev="17220000"/>
              </a:lightRig>
            </a:scene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lang="en-US" smtClean="0"/>
              <a:t>Click to edit Master title style</a:t>
            </a:r>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13"/>
          <p:cNvSpPr>
            <a:spLocks noGrp="1"/>
          </p:cNvSpPr>
          <p:nvPr>
            <p:ph type="dt" sz="half" idx="10"/>
          </p:nvPr>
        </p:nvSpPr>
        <p:spPr/>
        <p:txBody>
          <a:bodyPr/>
          <a:lstStyle>
            <a:lvl1pPr>
              <a:defRPr/>
            </a:lvl1pPr>
          </a:lstStyle>
          <a:p>
            <a:pPr>
              <a:defRPr/>
            </a:pPr>
            <a:fld id="{F1626E09-340E-4289-8C47-E9344433846F}" type="datetime1">
              <a:rPr lang="en-US">
                <a:solidFill>
                  <a:prstClr val="white">
                    <a:shade val="50000"/>
                  </a:prstClr>
                </a:solidFill>
              </a:rPr>
              <a:pPr>
                <a:defRPr/>
              </a:pPr>
              <a:t>11/2/2021</a:t>
            </a:fld>
            <a:endParaRPr lang="en-US">
              <a:solidFill>
                <a:prstClr val="white">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B7E921AA-654C-4656-8EEE-460C769378EE}" type="slidenum">
              <a:rPr lang="en-US" altLang="fa-IR"/>
              <a:pPr>
                <a:defRPr/>
              </a:pPr>
              <a:t>‹#›</a:t>
            </a:fld>
            <a:endParaRPr lang="en-US" altLang="fa-IR"/>
          </a:p>
        </p:txBody>
      </p:sp>
    </p:spTree>
    <p:extLst>
      <p:ext uri="{BB962C8B-B14F-4D97-AF65-F5344CB8AC3E}">
        <p14:creationId xmlns:p14="http://schemas.microsoft.com/office/powerpoint/2010/main" val="628164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318210D-2C01-49D7-83D0-A60F547934D8}" type="datetime1">
              <a:rPr lang="en-US">
                <a:solidFill>
                  <a:prstClr val="white">
                    <a:shade val="50000"/>
                  </a:prstClr>
                </a:solidFill>
              </a:rPr>
              <a:pPr>
                <a:defRPr/>
              </a:pPr>
              <a:t>11/2/2021</a:t>
            </a:fld>
            <a:endParaRPr lang="en-US">
              <a:solidFill>
                <a:prstClr val="white">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7C750B6B-5297-44CD-BD05-36651B14095C}" type="slidenum">
              <a:rPr lang="en-US" altLang="fa-IR"/>
              <a:pPr>
                <a:defRPr/>
              </a:pPr>
              <a:t>‹#›</a:t>
            </a:fld>
            <a:endParaRPr lang="en-US" altLang="fa-IR"/>
          </a:p>
        </p:txBody>
      </p:sp>
    </p:spTree>
    <p:extLst>
      <p:ext uri="{BB962C8B-B14F-4D97-AF65-F5344CB8AC3E}">
        <p14:creationId xmlns:p14="http://schemas.microsoft.com/office/powerpoint/2010/main" val="2697691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EE1E597-EDE9-456C-9CA3-4C0B6F735A44}" type="datetime1">
              <a:rPr lang="en-US">
                <a:solidFill>
                  <a:prstClr val="white">
                    <a:shade val="50000"/>
                  </a:prstClr>
                </a:solidFill>
              </a:rPr>
              <a:pPr>
                <a:defRPr/>
              </a:pPr>
              <a:t>11/2/2021</a:t>
            </a:fld>
            <a:endParaRPr lang="en-US">
              <a:solidFill>
                <a:prstClr val="white">
                  <a:shade val="50000"/>
                </a:prstClr>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6" name="Slide Number Placeholder 22"/>
          <p:cNvSpPr>
            <a:spLocks noGrp="1"/>
          </p:cNvSpPr>
          <p:nvPr>
            <p:ph type="sldNum" sz="quarter" idx="12"/>
          </p:nvPr>
        </p:nvSpPr>
        <p:spPr/>
        <p:txBody>
          <a:bodyPr/>
          <a:lstStyle>
            <a:lvl1pPr>
              <a:defRPr/>
            </a:lvl1pPr>
          </a:lstStyle>
          <a:p>
            <a:pPr>
              <a:defRPr/>
            </a:pPr>
            <a:fld id="{1CB9317A-DDF1-46F5-B0C0-BE1EEF7A1941}" type="slidenum">
              <a:rPr lang="en-US" altLang="fa-IR"/>
              <a:pPr>
                <a:defRPr/>
              </a:pPr>
              <a:t>‹#›</a:t>
            </a:fld>
            <a:endParaRPr lang="en-US" altLang="fa-IR"/>
          </a:p>
        </p:txBody>
      </p:sp>
    </p:spTree>
    <p:extLst>
      <p:ext uri="{BB962C8B-B14F-4D97-AF65-F5344CB8AC3E}">
        <p14:creationId xmlns:p14="http://schemas.microsoft.com/office/powerpoint/2010/main" val="1221730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5E64632-021B-44BC-944F-D8064EFBCA18}" type="datetime1">
              <a:rPr lang="en-US">
                <a:solidFill>
                  <a:prstClr val="white">
                    <a:shade val="50000"/>
                  </a:prstClr>
                </a:solidFill>
              </a:rPr>
              <a:pPr>
                <a:defRPr/>
              </a:pPr>
              <a:t>11/2/2021</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lvl1pPr>
              <a:defRPr/>
            </a:lvl1pPr>
          </a:lstStyle>
          <a:p>
            <a:pPr>
              <a:defRPr/>
            </a:pPr>
            <a:r>
              <a:rPr lang="en-US">
                <a:solidFill>
                  <a:prstClr val="white">
                    <a:shade val="50000"/>
                  </a:prstClr>
                </a:solidFill>
              </a:rPr>
              <a:t>http://www.audit.org.ir</a:t>
            </a:r>
          </a:p>
        </p:txBody>
      </p:sp>
      <p:sp>
        <p:nvSpPr>
          <p:cNvPr id="6" name="Slide Number Placeholder 5"/>
          <p:cNvSpPr>
            <a:spLocks noGrp="1"/>
          </p:cNvSpPr>
          <p:nvPr>
            <p:ph type="sldNum" sz="quarter" idx="12"/>
          </p:nvPr>
        </p:nvSpPr>
        <p:spPr/>
        <p:txBody>
          <a:bodyPr/>
          <a:lstStyle>
            <a:lvl1pPr>
              <a:defRPr/>
            </a:lvl1pPr>
          </a:lstStyle>
          <a:p>
            <a:pPr>
              <a:defRPr/>
            </a:pPr>
            <a:fld id="{B0902B92-EFC0-43A2-B93C-9D037A961F69}" type="slidenum">
              <a:rPr lang="en-US" altLang="fa-IR"/>
              <a:pPr>
                <a:defRPr/>
              </a:pPr>
              <a:t>‹#›</a:t>
            </a:fld>
            <a:endParaRPr lang="en-US" altLang="fa-IR"/>
          </a:p>
        </p:txBody>
      </p:sp>
    </p:spTree>
    <p:extLst>
      <p:ext uri="{BB962C8B-B14F-4D97-AF65-F5344CB8AC3E}">
        <p14:creationId xmlns:p14="http://schemas.microsoft.com/office/powerpoint/2010/main" val="3929201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D369A07-3972-4B84-8189-D94A9B7AAB70}" type="datetime1">
              <a:rPr lang="en-US">
                <a:solidFill>
                  <a:prstClr val="white">
                    <a:shade val="50000"/>
                  </a:prstClr>
                </a:solidFill>
              </a:rPr>
              <a:pPr>
                <a:defRPr/>
              </a:pPr>
              <a:t>11/2/2021</a:t>
            </a:fld>
            <a:endParaRPr lang="en-US">
              <a:solidFill>
                <a:prstClr val="white">
                  <a:shade val="50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D3198A9-9D00-4675-BAAA-B78B6D81AF73}" type="slidenum">
              <a:rPr lang="en-US" altLang="fa-IR"/>
              <a:pPr>
                <a:defRPr/>
              </a:pPr>
              <a:t>‹#›</a:t>
            </a:fld>
            <a:endParaRPr lang="en-US" altLang="fa-IR"/>
          </a:p>
        </p:txBody>
      </p:sp>
    </p:spTree>
    <p:extLst>
      <p:ext uri="{BB962C8B-B14F-4D97-AF65-F5344CB8AC3E}">
        <p14:creationId xmlns:p14="http://schemas.microsoft.com/office/powerpoint/2010/main" val="81956576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69995EC-75D9-4D6F-A73A-A28314718E97}" type="datetime1">
              <a:rPr lang="en-US">
                <a:solidFill>
                  <a:prstClr val="white">
                    <a:shade val="50000"/>
                  </a:prstClr>
                </a:solidFill>
              </a:rPr>
              <a:pPr>
                <a:defRPr/>
              </a:pPr>
              <a:t>11/2/2021</a:t>
            </a:fld>
            <a:endParaRPr lang="en-US">
              <a:solidFill>
                <a:prstClr val="white">
                  <a:shade val="50000"/>
                </a:prstClr>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7" name="Slide Number Placeholder 22"/>
          <p:cNvSpPr>
            <a:spLocks noGrp="1"/>
          </p:cNvSpPr>
          <p:nvPr>
            <p:ph type="sldNum" sz="quarter" idx="12"/>
          </p:nvPr>
        </p:nvSpPr>
        <p:spPr/>
        <p:txBody>
          <a:bodyPr/>
          <a:lstStyle>
            <a:lvl1pPr>
              <a:defRPr/>
            </a:lvl1pPr>
          </a:lstStyle>
          <a:p>
            <a:pPr>
              <a:defRPr/>
            </a:pPr>
            <a:fld id="{DD65EEB4-5E24-4EDC-A5EC-DC7556F561CB}" type="slidenum">
              <a:rPr lang="en-US" altLang="fa-IR"/>
              <a:pPr>
                <a:defRPr/>
              </a:pPr>
              <a:t>‹#›</a:t>
            </a:fld>
            <a:endParaRPr lang="en-US" altLang="fa-IR"/>
          </a:p>
        </p:txBody>
      </p:sp>
    </p:spTree>
    <p:extLst>
      <p:ext uri="{BB962C8B-B14F-4D97-AF65-F5344CB8AC3E}">
        <p14:creationId xmlns:p14="http://schemas.microsoft.com/office/powerpoint/2010/main" val="2707042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362202"/>
            <a:ext cx="4040188"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6" y="2362202"/>
            <a:ext cx="4041775" cy="37639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ECCB5028-DE1C-4306-A4EB-52FB9A617A40}" type="datetime1">
              <a:rPr lang="en-US">
                <a:solidFill>
                  <a:prstClr val="white">
                    <a:shade val="50000"/>
                  </a:prstClr>
                </a:solidFill>
              </a:rPr>
              <a:pPr>
                <a:defRPr/>
              </a:pPr>
              <a:t>11/2/2021</a:t>
            </a:fld>
            <a:endParaRPr lang="en-US">
              <a:solidFill>
                <a:prstClr val="white">
                  <a:shade val="50000"/>
                </a:prstClr>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9" name="Slide Number Placeholder 22"/>
          <p:cNvSpPr>
            <a:spLocks noGrp="1"/>
          </p:cNvSpPr>
          <p:nvPr>
            <p:ph type="sldNum" sz="quarter" idx="12"/>
          </p:nvPr>
        </p:nvSpPr>
        <p:spPr/>
        <p:txBody>
          <a:bodyPr/>
          <a:lstStyle>
            <a:lvl1pPr>
              <a:defRPr/>
            </a:lvl1pPr>
          </a:lstStyle>
          <a:p>
            <a:pPr>
              <a:defRPr/>
            </a:pPr>
            <a:fld id="{FE119800-F652-4435-AC79-79E6BC0C8309}" type="slidenum">
              <a:rPr lang="en-US" altLang="fa-IR"/>
              <a:pPr>
                <a:defRPr/>
              </a:pPr>
              <a:t>‹#›</a:t>
            </a:fld>
            <a:endParaRPr lang="en-US" altLang="fa-IR"/>
          </a:p>
        </p:txBody>
      </p:sp>
    </p:spTree>
    <p:extLst>
      <p:ext uri="{BB962C8B-B14F-4D97-AF65-F5344CB8AC3E}">
        <p14:creationId xmlns:p14="http://schemas.microsoft.com/office/powerpoint/2010/main" val="542488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8DDF8184-634E-482F-B1EB-228AC010F1BA}" type="datetime1">
              <a:rPr lang="en-US">
                <a:solidFill>
                  <a:prstClr val="white">
                    <a:shade val="50000"/>
                  </a:prstClr>
                </a:solidFill>
              </a:rPr>
              <a:pPr>
                <a:defRPr/>
              </a:pPr>
              <a:t>11/2/2021</a:t>
            </a:fld>
            <a:endParaRPr lang="en-US">
              <a:solidFill>
                <a:prstClr val="white">
                  <a:shade val="50000"/>
                </a:prstClr>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5" name="Slide Number Placeholder 22"/>
          <p:cNvSpPr>
            <a:spLocks noGrp="1"/>
          </p:cNvSpPr>
          <p:nvPr>
            <p:ph type="sldNum" sz="quarter" idx="12"/>
          </p:nvPr>
        </p:nvSpPr>
        <p:spPr/>
        <p:txBody>
          <a:bodyPr/>
          <a:lstStyle>
            <a:lvl1pPr>
              <a:defRPr/>
            </a:lvl1pPr>
          </a:lstStyle>
          <a:p>
            <a:pPr>
              <a:defRPr/>
            </a:pPr>
            <a:fld id="{7A66CED7-8E0F-493C-83B1-04898E30DDDD}" type="slidenum">
              <a:rPr lang="en-US" altLang="fa-IR"/>
              <a:pPr>
                <a:defRPr/>
              </a:pPr>
              <a:t>‹#›</a:t>
            </a:fld>
            <a:endParaRPr lang="en-US" altLang="fa-IR"/>
          </a:p>
        </p:txBody>
      </p:sp>
    </p:spTree>
    <p:extLst>
      <p:ext uri="{BB962C8B-B14F-4D97-AF65-F5344CB8AC3E}">
        <p14:creationId xmlns:p14="http://schemas.microsoft.com/office/powerpoint/2010/main" val="3877416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FC165D01-AF7C-4D8C-806C-1899EEDA22F2}" type="datetime1">
              <a:rPr lang="en-US">
                <a:solidFill>
                  <a:prstClr val="white">
                    <a:shade val="50000"/>
                  </a:prstClr>
                </a:solidFill>
              </a:rPr>
              <a:pPr>
                <a:defRPr/>
              </a:pPr>
              <a:t>11/2/2021</a:t>
            </a:fld>
            <a:endParaRPr lang="en-US">
              <a:solidFill>
                <a:prstClr val="white">
                  <a:shade val="50000"/>
                </a:prstClr>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4" name="Slide Number Placeholder 22"/>
          <p:cNvSpPr>
            <a:spLocks noGrp="1"/>
          </p:cNvSpPr>
          <p:nvPr>
            <p:ph type="sldNum" sz="quarter" idx="12"/>
          </p:nvPr>
        </p:nvSpPr>
        <p:spPr/>
        <p:txBody>
          <a:bodyPr/>
          <a:lstStyle>
            <a:lvl1pPr>
              <a:defRPr/>
            </a:lvl1pPr>
          </a:lstStyle>
          <a:p>
            <a:pPr>
              <a:defRPr/>
            </a:pPr>
            <a:fld id="{A335A1C2-3CD6-4FBC-B511-3EB7602EF7E7}" type="slidenum">
              <a:rPr lang="en-US" altLang="fa-IR"/>
              <a:pPr>
                <a:defRPr/>
              </a:pPr>
              <a:t>‹#›</a:t>
            </a:fld>
            <a:endParaRPr lang="en-US" altLang="fa-IR"/>
          </a:p>
        </p:txBody>
      </p:sp>
    </p:spTree>
    <p:extLst>
      <p:ext uri="{BB962C8B-B14F-4D97-AF65-F5344CB8AC3E}">
        <p14:creationId xmlns:p14="http://schemas.microsoft.com/office/powerpoint/2010/main" val="626256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sp3d prstMaterial="softEdge"/>
          </a:bodyPr>
          <a:lstStyle>
            <a:lvl1pPr algn="l">
              <a:buNone/>
              <a:defRPr sz="2200" b="0">
                <a:ln w="6350">
                  <a:noFill/>
                </a:ln>
                <a:solidFill>
                  <a:schemeClr val="accent1">
                    <a:tint val="73000"/>
                    <a:satMod val="180000"/>
                  </a:schemeClr>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1" y="1524002"/>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273052"/>
            <a:ext cx="5111750" cy="5853113"/>
          </a:xfrm>
        </p:spPr>
        <p:txBody>
          <a:bodyPr/>
          <a:lstStyle>
            <a:lvl1pPr>
              <a:defRPr sz="2600"/>
            </a:lvl1pPr>
            <a:lvl2pPr>
              <a:defRPr sz="2400"/>
            </a:lvl2pPr>
            <a:lvl3pPr>
              <a:defRPr sz="22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B8688BA-A698-4C68-A7BB-82F8DDD011F3}" type="datetime1">
              <a:rPr lang="en-US">
                <a:solidFill>
                  <a:prstClr val="white">
                    <a:shade val="50000"/>
                  </a:prstClr>
                </a:solidFill>
              </a:rPr>
              <a:pPr>
                <a:defRPr/>
              </a:pPr>
              <a:t>11/2/2021</a:t>
            </a:fld>
            <a:endParaRPr lang="en-US">
              <a:solidFill>
                <a:prstClr val="white">
                  <a:shade val="50000"/>
                </a:prstClr>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7" name="Slide Number Placeholder 22"/>
          <p:cNvSpPr>
            <a:spLocks noGrp="1"/>
          </p:cNvSpPr>
          <p:nvPr>
            <p:ph type="sldNum" sz="quarter" idx="12"/>
          </p:nvPr>
        </p:nvSpPr>
        <p:spPr/>
        <p:txBody>
          <a:bodyPr/>
          <a:lstStyle>
            <a:lvl1pPr>
              <a:defRPr/>
            </a:lvl1pPr>
          </a:lstStyle>
          <a:p>
            <a:pPr>
              <a:defRPr/>
            </a:pPr>
            <a:fld id="{ED48825D-5785-4550-A8C2-28B4D4DBFEF8}" type="slidenum">
              <a:rPr lang="en-US" altLang="fa-IR"/>
              <a:pPr>
                <a:defRPr/>
              </a:pPr>
              <a:t>‹#›</a:t>
            </a:fld>
            <a:endParaRPr lang="en-US" altLang="fa-IR"/>
          </a:p>
        </p:txBody>
      </p:sp>
    </p:spTree>
    <p:extLst>
      <p:ext uri="{BB962C8B-B14F-4D97-AF65-F5344CB8AC3E}">
        <p14:creationId xmlns:p14="http://schemas.microsoft.com/office/powerpoint/2010/main" val="766316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828800" y="1166787"/>
            <a:ext cx="5486400" cy="530352"/>
          </a:xfrm>
        </p:spPr>
        <p:txBody>
          <a:bodyPr lIns="45720" rIns="45720"/>
          <a:lstStyle>
            <a:lvl1pPr marL="0" indent="0" algn="ctr">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14FE6345-231D-430E-95D5-3DE961235C25}" type="datetime1">
              <a:rPr lang="en-US">
                <a:solidFill>
                  <a:prstClr val="white">
                    <a:shade val="50000"/>
                  </a:prstClr>
                </a:solidFill>
              </a:rPr>
              <a:pPr>
                <a:defRPr/>
              </a:pPr>
              <a:t>11/2/2021</a:t>
            </a:fld>
            <a:endParaRPr lang="en-US">
              <a:solidFill>
                <a:prstClr val="white">
                  <a:shade val="50000"/>
                </a:prstClr>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prstClr val="white">
                  <a:shade val="50000"/>
                </a:prstClr>
              </a:solidFill>
            </a:endParaRPr>
          </a:p>
        </p:txBody>
      </p:sp>
      <p:sp>
        <p:nvSpPr>
          <p:cNvPr id="7" name="Slide Number Placeholder 22"/>
          <p:cNvSpPr>
            <a:spLocks noGrp="1"/>
          </p:cNvSpPr>
          <p:nvPr>
            <p:ph type="sldNum" sz="quarter" idx="12"/>
          </p:nvPr>
        </p:nvSpPr>
        <p:spPr/>
        <p:txBody>
          <a:bodyPr/>
          <a:lstStyle>
            <a:lvl1pPr>
              <a:defRPr/>
            </a:lvl1pPr>
          </a:lstStyle>
          <a:p>
            <a:pPr>
              <a:defRPr/>
            </a:pPr>
            <a:fld id="{1E6B75A6-F130-46B1-AD50-EDECF00E3DB5}" type="slidenum">
              <a:rPr lang="en-US" altLang="fa-IR"/>
              <a:pPr>
                <a:defRPr/>
              </a:pPr>
              <a:t>‹#›</a:t>
            </a:fld>
            <a:endParaRPr lang="en-US" altLang="fa-IR"/>
          </a:p>
        </p:txBody>
      </p:sp>
    </p:spTree>
    <p:extLst>
      <p:ext uri="{BB962C8B-B14F-4D97-AF65-F5344CB8AC3E}">
        <p14:creationId xmlns:p14="http://schemas.microsoft.com/office/powerpoint/2010/main" val="3710683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dirty="0" smtClean="0"/>
              <a:t>Click to edit Master title style</a:t>
            </a:r>
            <a:endParaRPr lang="en-US" dirty="0"/>
          </a:p>
        </p:txBody>
      </p:sp>
      <p:sp>
        <p:nvSpPr>
          <p:cNvPr id="1027" name="Text Placeholder 12"/>
          <p:cNvSpPr>
            <a:spLocks noGrp="1"/>
          </p:cNvSpPr>
          <p:nvPr>
            <p:ph type="body" idx="1"/>
          </p:nvPr>
        </p:nvSpPr>
        <p:spPr bwMode="auto">
          <a:xfrm>
            <a:off x="457200" y="1600202"/>
            <a:ext cx="82296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fa-IR" smtClean="0"/>
              <a:t>Click to edit Master text styles</a:t>
            </a:r>
          </a:p>
          <a:p>
            <a:pPr lvl="1"/>
            <a:r>
              <a:rPr lang="en-US" altLang="fa-IR" smtClean="0"/>
              <a:t>Second level</a:t>
            </a:r>
          </a:p>
          <a:p>
            <a:pPr lvl="2"/>
            <a:r>
              <a:rPr lang="en-US" altLang="fa-IR" smtClean="0"/>
              <a:t>Third level</a:t>
            </a:r>
          </a:p>
          <a:p>
            <a:pPr lvl="3"/>
            <a:r>
              <a:rPr lang="en-US" altLang="fa-IR" smtClean="0"/>
              <a:t>Fourth level</a:t>
            </a:r>
          </a:p>
          <a:p>
            <a:pPr lvl="4"/>
            <a:r>
              <a:rPr lang="en-US" altLang="fa-IR" smtClean="0"/>
              <a:t>Fifth level</a:t>
            </a:r>
          </a:p>
        </p:txBody>
      </p:sp>
      <p:sp>
        <p:nvSpPr>
          <p:cNvPr id="14" name="Date Placeholder 13"/>
          <p:cNvSpPr>
            <a:spLocks noGrp="1"/>
          </p:cNvSpPr>
          <p:nvPr>
            <p:ph type="dt" sz="half" idx="2"/>
          </p:nvPr>
        </p:nvSpPr>
        <p:spPr>
          <a:xfrm>
            <a:off x="457200" y="6416677"/>
            <a:ext cx="2133600" cy="365125"/>
          </a:xfrm>
          <a:prstGeom prst="rect">
            <a:avLst/>
          </a:prstGeom>
        </p:spPr>
        <p:txBody>
          <a:bodyPr vert="horz" anchor="b"/>
          <a:lstStyle>
            <a:lvl1pPr algn="l" rtl="0"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fld id="{8076B22D-557E-4EAF-97C8-2FD6DD69ADAC}" type="datetime1">
              <a:rPr lang="en-US">
                <a:solidFill>
                  <a:prstClr val="white">
                    <a:shade val="50000"/>
                  </a:prstClr>
                </a:solidFill>
              </a:rPr>
              <a:pPr>
                <a:defRPr/>
              </a:pPr>
              <a:t>11/2/2021</a:t>
            </a:fld>
            <a:endParaRPr lang="en-US">
              <a:solidFill>
                <a:prstClr val="white">
                  <a:shade val="50000"/>
                </a:prstClr>
              </a:solidFill>
            </a:endParaRPr>
          </a:p>
        </p:txBody>
      </p:sp>
      <p:sp>
        <p:nvSpPr>
          <p:cNvPr id="3" name="Footer Placeholder 2"/>
          <p:cNvSpPr>
            <a:spLocks noGrp="1"/>
          </p:cNvSpPr>
          <p:nvPr>
            <p:ph type="ftr" sz="quarter" idx="3"/>
          </p:nvPr>
        </p:nvSpPr>
        <p:spPr>
          <a:xfrm>
            <a:off x="3124200" y="6416677"/>
            <a:ext cx="2895600" cy="365125"/>
          </a:xfrm>
          <a:prstGeom prst="rect">
            <a:avLst/>
          </a:prstGeom>
        </p:spPr>
        <p:txBody>
          <a:bodyPr vert="horz" anchor="b"/>
          <a:lstStyle>
            <a:lvl1pPr algn="ctr" rtl="0" eaLnBrk="1" fontAlgn="auto" latinLnBrk="0" hangingPunct="1">
              <a:spcBef>
                <a:spcPts val="0"/>
              </a:spcBef>
              <a:spcAft>
                <a:spcPts val="0"/>
              </a:spcAft>
              <a:defRPr kumimoji="0" sz="1200">
                <a:solidFill>
                  <a:schemeClr val="tx1">
                    <a:shade val="50000"/>
                  </a:schemeClr>
                </a:solidFill>
                <a:latin typeface="+mn-lt"/>
                <a:cs typeface="+mn-cs"/>
              </a:defRPr>
            </a:lvl1pPr>
          </a:lstStyle>
          <a:p>
            <a:pPr>
              <a:defRPr/>
            </a:pPr>
            <a:endParaRPr lang="en-US">
              <a:solidFill>
                <a:prstClr val="white">
                  <a:shade val="50000"/>
                </a:prstClr>
              </a:solidFill>
            </a:endParaRPr>
          </a:p>
        </p:txBody>
      </p:sp>
      <p:sp>
        <p:nvSpPr>
          <p:cNvPr id="23" name="Slide Number Placeholder 22"/>
          <p:cNvSpPr>
            <a:spLocks noGrp="1"/>
          </p:cNvSpPr>
          <p:nvPr>
            <p:ph type="sldNum" sz="quarter" idx="4"/>
          </p:nvPr>
        </p:nvSpPr>
        <p:spPr>
          <a:xfrm>
            <a:off x="7924800" y="6416677"/>
            <a:ext cx="762000" cy="365125"/>
          </a:xfrm>
          <a:prstGeom prst="rect">
            <a:avLst/>
          </a:prstGeom>
        </p:spPr>
        <p:txBody>
          <a:bodyPr vert="horz" wrap="square" lIns="0" tIns="45720" rIns="0" bIns="45720" numCol="1" anchor="b" anchorCtr="0" compatLnSpc="1">
            <a:prstTxWarp prst="textNoShape">
              <a:avLst/>
            </a:prstTxWarp>
          </a:bodyPr>
          <a:lstStyle>
            <a:lvl1pPr algn="r" rtl="0" eaLnBrk="1" hangingPunct="1">
              <a:defRPr sz="1200">
                <a:solidFill>
                  <a:srgbClr val="BCBCBC"/>
                </a:solidFill>
              </a:defRPr>
            </a:lvl1pPr>
          </a:lstStyle>
          <a:p>
            <a:pPr fontAlgn="base">
              <a:spcBef>
                <a:spcPct val="0"/>
              </a:spcBef>
              <a:spcAft>
                <a:spcPct val="0"/>
              </a:spcAft>
              <a:defRPr/>
            </a:pPr>
            <a:fld id="{D02B7004-656E-4648-85E0-3387E6DEFE40}" type="slidenum">
              <a:rPr lang="en-US" altLang="fa-IR"/>
              <a:pPr fontAlgn="base">
                <a:spcBef>
                  <a:spcPct val="0"/>
                </a:spcBef>
                <a:spcAft>
                  <a:spcPct val="0"/>
                </a:spcAft>
                <a:defRPr/>
              </a:pPr>
              <a:t>‹#›</a:t>
            </a:fld>
            <a:endParaRPr lang="en-US" altLang="fa-IR"/>
          </a:p>
        </p:txBody>
      </p:sp>
    </p:spTree>
    <p:extLst>
      <p:ext uri="{BB962C8B-B14F-4D97-AF65-F5344CB8AC3E}">
        <p14:creationId xmlns:p14="http://schemas.microsoft.com/office/powerpoint/2010/main" val="174448307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a:lvl2pPr algn="ctr" rtl="0" eaLnBrk="0" fontAlgn="base" hangingPunct="0">
        <a:spcBef>
          <a:spcPct val="0"/>
        </a:spcBef>
        <a:spcAft>
          <a:spcPct val="0"/>
        </a:spcAft>
        <a:defRPr sz="4100" b="1">
          <a:solidFill>
            <a:schemeClr val="tx1"/>
          </a:solidFill>
          <a:latin typeface="Lucida Sans" panose="020B0602030504020204" pitchFamily="34" charset="0"/>
          <a:cs typeface="B Titr" panose="00000700000000000000" pitchFamily="2" charset="-78"/>
        </a:defRPr>
      </a:lvl2pPr>
      <a:lvl3pPr algn="ctr" rtl="0" eaLnBrk="0" fontAlgn="base" hangingPunct="0">
        <a:spcBef>
          <a:spcPct val="0"/>
        </a:spcBef>
        <a:spcAft>
          <a:spcPct val="0"/>
        </a:spcAft>
        <a:defRPr sz="4100" b="1">
          <a:solidFill>
            <a:schemeClr val="tx1"/>
          </a:solidFill>
          <a:latin typeface="Lucida Sans" panose="020B0602030504020204" pitchFamily="34" charset="0"/>
          <a:cs typeface="B Titr" panose="00000700000000000000" pitchFamily="2" charset="-78"/>
        </a:defRPr>
      </a:lvl3pPr>
      <a:lvl4pPr algn="ctr" rtl="0" eaLnBrk="0" fontAlgn="base" hangingPunct="0">
        <a:spcBef>
          <a:spcPct val="0"/>
        </a:spcBef>
        <a:spcAft>
          <a:spcPct val="0"/>
        </a:spcAft>
        <a:defRPr sz="4100" b="1">
          <a:solidFill>
            <a:schemeClr val="tx1"/>
          </a:solidFill>
          <a:latin typeface="Lucida Sans" panose="020B0602030504020204" pitchFamily="34" charset="0"/>
          <a:cs typeface="B Titr" panose="00000700000000000000" pitchFamily="2" charset="-78"/>
        </a:defRPr>
      </a:lvl4pPr>
      <a:lvl5pPr algn="ctr" rtl="0" eaLnBrk="0" fontAlgn="base" hangingPunct="0">
        <a:spcBef>
          <a:spcPct val="0"/>
        </a:spcBef>
        <a:spcAft>
          <a:spcPct val="0"/>
        </a:spcAft>
        <a:defRPr sz="4100" b="1">
          <a:solidFill>
            <a:schemeClr val="tx1"/>
          </a:solidFill>
          <a:latin typeface="Lucida Sans" panose="020B0602030504020204" pitchFamily="34" charset="0"/>
          <a:cs typeface="B Titr" panose="00000700000000000000" pitchFamily="2" charset="-78"/>
        </a:defRPr>
      </a:lvl5pPr>
      <a:lvl6pPr marL="457200" algn="ctr" rtl="0" fontAlgn="base">
        <a:spcBef>
          <a:spcPct val="0"/>
        </a:spcBef>
        <a:spcAft>
          <a:spcPct val="0"/>
        </a:spcAft>
        <a:defRPr sz="4100" b="1">
          <a:solidFill>
            <a:schemeClr val="tx1"/>
          </a:solidFill>
          <a:latin typeface="Lucida Sans" panose="020B0602030504020204" pitchFamily="34" charset="0"/>
          <a:cs typeface="B Titr" panose="00000700000000000000" pitchFamily="2" charset="-78"/>
        </a:defRPr>
      </a:lvl6pPr>
      <a:lvl7pPr marL="914400" algn="ctr" rtl="0" fontAlgn="base">
        <a:spcBef>
          <a:spcPct val="0"/>
        </a:spcBef>
        <a:spcAft>
          <a:spcPct val="0"/>
        </a:spcAft>
        <a:defRPr sz="4100" b="1">
          <a:solidFill>
            <a:schemeClr val="tx1"/>
          </a:solidFill>
          <a:latin typeface="Lucida Sans" panose="020B0602030504020204" pitchFamily="34" charset="0"/>
          <a:cs typeface="B Titr" panose="00000700000000000000" pitchFamily="2" charset="-78"/>
        </a:defRPr>
      </a:lvl7pPr>
      <a:lvl8pPr marL="1371600" algn="ctr" rtl="0" fontAlgn="base">
        <a:spcBef>
          <a:spcPct val="0"/>
        </a:spcBef>
        <a:spcAft>
          <a:spcPct val="0"/>
        </a:spcAft>
        <a:defRPr sz="4100" b="1">
          <a:solidFill>
            <a:schemeClr val="tx1"/>
          </a:solidFill>
          <a:latin typeface="Lucida Sans" panose="020B0602030504020204" pitchFamily="34" charset="0"/>
          <a:cs typeface="B Titr" panose="00000700000000000000" pitchFamily="2" charset="-78"/>
        </a:defRPr>
      </a:lvl8pPr>
      <a:lvl9pPr marL="1828800" algn="ctr" rtl="0" fontAlgn="base">
        <a:spcBef>
          <a:spcPct val="0"/>
        </a:spcBef>
        <a:spcAft>
          <a:spcPct val="0"/>
        </a:spcAft>
        <a:defRPr sz="4100" b="1">
          <a:solidFill>
            <a:schemeClr val="tx1"/>
          </a:solidFill>
          <a:latin typeface="Lucida Sans" panose="020B0602030504020204" pitchFamily="34" charset="0"/>
          <a:cs typeface="B Titr" panose="00000700000000000000" pitchFamily="2" charset="-78"/>
        </a:defRPr>
      </a:lvl9pPr>
    </p:titleStyle>
    <p:bodyStyle>
      <a:lvl1pPr marL="547688" indent="-411163" algn="l" rtl="0" eaLnBrk="0" fontAlgn="base" hangingPunct="0">
        <a:spcBef>
          <a:spcPct val="20000"/>
        </a:spcBef>
        <a:spcAft>
          <a:spcPct val="0"/>
        </a:spcAft>
        <a:buClr>
          <a:srgbClr val="F9F9F9"/>
        </a:buClr>
        <a:buSzPct val="65000"/>
        <a:buFont typeface="Wingdings 2" panose="05020102010507070707" pitchFamily="18" charset="2"/>
        <a:buChar char=""/>
        <a:defRPr sz="2800" kern="1200">
          <a:solidFill>
            <a:schemeClr val="tx1"/>
          </a:solidFill>
          <a:latin typeface="+mn-lt"/>
          <a:ea typeface="+mn-ea"/>
          <a:cs typeface="+mn-cs"/>
        </a:defRPr>
      </a:lvl1pPr>
      <a:lvl2pPr marL="868363" indent="-282575" algn="l" rtl="0" eaLnBrk="0" fontAlgn="base" hangingPunct="0">
        <a:spcBef>
          <a:spcPct val="20000"/>
        </a:spcBef>
        <a:spcAft>
          <a:spcPct val="0"/>
        </a:spcAft>
        <a:buClr>
          <a:schemeClr val="tx1"/>
        </a:buClr>
        <a:buSzPct val="80000"/>
        <a:buFont typeface="Wingdings 2" panose="05020102010507070707" pitchFamily="18" charset="2"/>
        <a:buChar char=""/>
        <a:defRPr sz="2400" kern="1200">
          <a:solidFill>
            <a:schemeClr val="tx1"/>
          </a:solidFill>
          <a:latin typeface="+mn-lt"/>
          <a:ea typeface="+mn-ea"/>
          <a:cs typeface="+mn-cs"/>
        </a:defRPr>
      </a:lvl2pPr>
      <a:lvl3pPr marL="1133475" indent="-228600" algn="l" rtl="0" eaLnBrk="0" fontAlgn="base" hangingPunct="0">
        <a:spcBef>
          <a:spcPct val="20000"/>
        </a:spcBef>
        <a:spcAft>
          <a:spcPct val="0"/>
        </a:spcAft>
        <a:buClr>
          <a:schemeClr val="tx1"/>
        </a:buClr>
        <a:buSzPct val="95000"/>
        <a:buFont typeface="Wingdings" panose="05000000000000000000" pitchFamily="2" charset="2"/>
        <a:buChar char=""/>
        <a:defRPr sz="2200" kern="1200">
          <a:solidFill>
            <a:schemeClr val="tx1"/>
          </a:solidFill>
          <a:latin typeface="+mn-lt"/>
          <a:ea typeface="+mn-ea"/>
          <a:cs typeface="+mn-cs"/>
        </a:defRPr>
      </a:lvl3pPr>
      <a:lvl4pPr marL="1352550" indent="-182563" algn="l" rtl="0" eaLnBrk="0" fontAlgn="base" hangingPunct="0">
        <a:spcBef>
          <a:spcPct val="20000"/>
        </a:spcBef>
        <a:spcAft>
          <a:spcPct val="0"/>
        </a:spcAft>
        <a:buClr>
          <a:schemeClr val="tx1"/>
        </a:buClr>
        <a:buSzPct val="100000"/>
        <a:buFont typeface="Wingdings 3" panose="05040102010807070707" pitchFamily="18" charset="2"/>
        <a:buChar char=""/>
        <a:defRPr sz="2000" kern="1200">
          <a:solidFill>
            <a:schemeClr val="tx1"/>
          </a:solidFill>
          <a:latin typeface="+mn-lt"/>
          <a:ea typeface="+mn-ea"/>
          <a:cs typeface="+mn-cs"/>
        </a:defRPr>
      </a:lvl4pPr>
      <a:lvl5pPr marL="1544638" indent="-182563" algn="l" rtl="0" eaLnBrk="0" fontAlgn="base" hangingPunct="0">
        <a:spcBef>
          <a:spcPct val="20000"/>
        </a:spcBef>
        <a:spcAft>
          <a:spcPct val="0"/>
        </a:spcAft>
        <a:buClr>
          <a:schemeClr val="tx1"/>
        </a:buClr>
        <a:buFont typeface="Wingdings 2" panose="05020102010507070707" pitchFamily="18" charset="2"/>
        <a:buChar char=""/>
        <a:defRPr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hemeOverride" Target="../theme/themeOverride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slideLayout" Target="../slideLayouts/slideLayout2.xml"/><Relationship Id="rId1" Type="http://schemas.openxmlformats.org/officeDocument/2006/relationships/themeOverride" Target="../theme/themeOverride9.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themeOverride" Target="../theme/themeOverride1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2.xml"/><Relationship Id="rId1" Type="http://schemas.openxmlformats.org/officeDocument/2006/relationships/themeOverride" Target="../theme/themeOverride3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8062912" cy="442912"/>
          </a:xfrm>
        </p:spPr>
        <p:txBody>
          <a:bodyPr>
            <a:noAutofit/>
          </a:bodyPr>
          <a:lstStyle/>
          <a:p>
            <a:pPr eaLnBrk="1" fontAlgn="auto" hangingPunct="1">
              <a:spcAft>
                <a:spcPts val="0"/>
              </a:spcAft>
              <a:defRPr/>
            </a:pPr>
            <a:r>
              <a:rPr lang="fa-IR" sz="6000">
                <a:ln w="9000" cmpd="sng">
                  <a:solidFill>
                    <a:schemeClr val="accent4">
                      <a:shade val="50000"/>
                      <a:satMod val="120000"/>
                    </a:schemeClr>
                  </a:solidFill>
                  <a:prstDash val="solid"/>
                </a:ln>
                <a:solidFill>
                  <a:srgbClr val="FFE5FF"/>
                </a:solidFill>
                <a:effectLst>
                  <a:reflection blurRad="12700" stA="28000" endPos="45000" dist="1000" dir="5400000" sy="-100000" algn="bl" rotWithShape="0"/>
                </a:effectLst>
                <a:cs typeface="Andalus" pitchFamily="2" charset="-78"/>
              </a:rPr>
              <a:t>به نام خداوند حسابرس</a:t>
            </a:r>
            <a:endParaRPr lang="en-US" sz="6000" dirty="0">
              <a:ln w="9000" cmpd="sng">
                <a:solidFill>
                  <a:schemeClr val="accent4">
                    <a:shade val="50000"/>
                    <a:satMod val="120000"/>
                  </a:schemeClr>
                </a:solidFill>
                <a:prstDash val="solid"/>
              </a:ln>
              <a:solidFill>
                <a:srgbClr val="FFE5FF"/>
              </a:solidFill>
              <a:effectLst>
                <a:reflection blurRad="12700" stA="28000" endPos="45000" dist="1000" dir="5400000" sy="-100000" algn="bl" rotWithShape="0"/>
              </a:effectLst>
              <a:cs typeface="Andalus" pitchFamily="2" charset="-78"/>
            </a:endParaRPr>
          </a:p>
        </p:txBody>
      </p:sp>
      <p:sp>
        <p:nvSpPr>
          <p:cNvPr id="3" name="Subtitle 2"/>
          <p:cNvSpPr>
            <a:spLocks noGrp="1"/>
          </p:cNvSpPr>
          <p:nvPr>
            <p:ph type="subTitle" idx="1"/>
          </p:nvPr>
        </p:nvSpPr>
        <p:spPr>
          <a:xfrm>
            <a:off x="457200" y="1752600"/>
            <a:ext cx="7620000" cy="3657600"/>
          </a:xfrm>
          <a:extLst/>
        </p:spPr>
        <p:txBody>
          <a:bodyPr>
            <a:normAutofit fontScale="40000" lnSpcReduction="20000"/>
            <a:scene3d>
              <a:camera prst="orthographicFront"/>
              <a:lightRig rig="balanced" dir="t">
                <a:rot lat="0" lon="0" rev="2100000"/>
              </a:lightRig>
            </a:scene3d>
            <a:sp3d extrusionH="57150" prstMaterial="metal">
              <a:bevelT w="38100" h="25400"/>
              <a:contourClr>
                <a:schemeClr val="bg2"/>
              </a:contourClr>
            </a:sp3d>
          </a:bodyPr>
          <a:lstStyle/>
          <a:p>
            <a:pPr eaLnBrk="1" fontAlgn="auto" hangingPunct="1">
              <a:spcAft>
                <a:spcPts val="0"/>
              </a:spcAft>
              <a:buClr>
                <a:schemeClr val="tx1">
                  <a:shade val="95000"/>
                </a:schemeClr>
              </a:buClr>
              <a:defRPr/>
            </a:pPr>
            <a:endParaRPr lang="fa-IR" sz="4800" b="1" dirty="0">
              <a:ln w="50800"/>
              <a:solidFill>
                <a:schemeClr val="bg1">
                  <a:shade val="50000"/>
                </a:schemeClr>
              </a:solidFill>
              <a:cs typeface="B Rose" pitchFamily="2" charset="-78"/>
            </a:endParaRPr>
          </a:p>
          <a:p>
            <a:pPr rtl="1" eaLnBrk="1" fontAlgn="auto" hangingPunct="1">
              <a:spcAft>
                <a:spcPts val="0"/>
              </a:spcAft>
              <a:buClr>
                <a:schemeClr val="tx1">
                  <a:shade val="95000"/>
                </a:schemeClr>
              </a:buClr>
              <a:defRPr/>
            </a:pPr>
            <a:r>
              <a:rPr lang="fa-IR" sz="12300" b="1" dirty="0">
                <a:ln w="50800"/>
                <a:solidFill>
                  <a:schemeClr val="accent6">
                    <a:lumMod val="20000"/>
                    <a:lumOff val="80000"/>
                  </a:schemeClr>
                </a:solidFill>
                <a:cs typeface="B Jadid" pitchFamily="2" charset="-78"/>
              </a:rPr>
              <a:t>استاندارد حسابرسي 620 </a:t>
            </a:r>
          </a:p>
          <a:p>
            <a:pPr rtl="1" eaLnBrk="1" fontAlgn="auto" hangingPunct="1">
              <a:spcAft>
                <a:spcPts val="0"/>
              </a:spcAft>
              <a:buClr>
                <a:schemeClr val="tx1">
                  <a:shade val="95000"/>
                </a:schemeClr>
              </a:buClr>
              <a:defRPr/>
            </a:pPr>
            <a:r>
              <a:rPr lang="fa-IR" sz="11000" b="1" i="1" dirty="0">
                <a:ln w="50800"/>
                <a:solidFill>
                  <a:schemeClr val="accent2">
                    <a:lumMod val="20000"/>
                    <a:lumOff val="80000"/>
                  </a:schemeClr>
                </a:solidFill>
                <a:effectLst>
                  <a:outerShdw blurRad="38100" dist="38100" dir="2700000" algn="tl">
                    <a:srgbClr val="000000">
                      <a:alpha val="43137"/>
                    </a:srgbClr>
                  </a:outerShdw>
                </a:effectLst>
                <a:cs typeface="B Jadid" pitchFamily="2" charset="-78"/>
              </a:rPr>
              <a:t>استفاده‌ از‌ كار كارشناس‌ حسابرس</a:t>
            </a:r>
          </a:p>
          <a:p>
            <a:pPr rtl="1" eaLnBrk="1" fontAlgn="auto" hangingPunct="1">
              <a:spcAft>
                <a:spcPts val="0"/>
              </a:spcAft>
              <a:buClr>
                <a:schemeClr val="tx1">
                  <a:shade val="95000"/>
                </a:schemeClr>
              </a:buClr>
              <a:defRPr/>
            </a:pPr>
            <a:endParaRPr lang="fa-IR" sz="10000" b="1" dirty="0">
              <a:ln w="50800"/>
              <a:solidFill>
                <a:schemeClr val="accent6">
                  <a:lumMod val="20000"/>
                  <a:lumOff val="80000"/>
                </a:schemeClr>
              </a:solidFill>
              <a:cs typeface="B Elham" pitchFamily="2" charset="-78"/>
            </a:endParaRPr>
          </a:p>
          <a:p>
            <a:pPr rtl="1" eaLnBrk="1" fontAlgn="auto" hangingPunct="1">
              <a:spcAft>
                <a:spcPts val="0"/>
              </a:spcAft>
              <a:buClr>
                <a:schemeClr val="tx1">
                  <a:shade val="95000"/>
                </a:schemeClr>
              </a:buClr>
              <a:defRPr/>
            </a:pPr>
            <a:r>
              <a:rPr lang="fa-IR" sz="9800" b="1" dirty="0">
                <a:ln w="50800"/>
                <a:solidFill>
                  <a:schemeClr val="accent6">
                    <a:lumMod val="60000"/>
                    <a:lumOff val="40000"/>
                  </a:schemeClr>
                </a:solidFill>
                <a:cs typeface="B Zar" pitchFamily="2" charset="-78"/>
              </a:rPr>
              <a:t>تهیه کننده: دکتر عبداله آزاد</a:t>
            </a:r>
          </a:p>
          <a:p>
            <a:pPr rtl="1" eaLnBrk="1" fontAlgn="auto" hangingPunct="1">
              <a:spcAft>
                <a:spcPts val="0"/>
              </a:spcAft>
              <a:buClr>
                <a:schemeClr val="tx1">
                  <a:shade val="95000"/>
                </a:schemeClr>
              </a:buClr>
              <a:defRPr/>
            </a:pPr>
            <a:endParaRPr lang="en-US" sz="10000" b="1" dirty="0">
              <a:ln w="50800"/>
              <a:solidFill>
                <a:schemeClr val="bg1">
                  <a:shade val="50000"/>
                </a:schemeClr>
              </a:solidFill>
              <a:cs typeface="B Elham" pitchFamily="2" charset="-78"/>
            </a:endParaRPr>
          </a:p>
        </p:txBody>
      </p:sp>
      <p:sp>
        <p:nvSpPr>
          <p:cNvPr id="4" name="Line 4"/>
          <p:cNvSpPr>
            <a:spLocks noChangeShapeType="1"/>
          </p:cNvSpPr>
          <p:nvPr/>
        </p:nvSpPr>
        <p:spPr bwMode="auto">
          <a:xfrm>
            <a:off x="8229600" y="685800"/>
            <a:ext cx="0" cy="6172200"/>
          </a:xfrm>
          <a:prstGeom prst="line">
            <a:avLst/>
          </a:prstGeom>
          <a:ln>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5" name="Line 5"/>
          <p:cNvSpPr>
            <a:spLocks noChangeShapeType="1"/>
          </p:cNvSpPr>
          <p:nvPr/>
        </p:nvSpPr>
        <p:spPr bwMode="auto">
          <a:xfrm>
            <a:off x="8382000" y="381002"/>
            <a:ext cx="0" cy="6473825"/>
          </a:xfrm>
          <a:prstGeom prst="line">
            <a:avLst/>
          </a:prstGeom>
          <a:ln>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6" name="Line 6"/>
          <p:cNvSpPr>
            <a:spLocks noChangeShapeType="1"/>
          </p:cNvSpPr>
          <p:nvPr/>
        </p:nvSpPr>
        <p:spPr bwMode="auto">
          <a:xfrm>
            <a:off x="8534400" y="0"/>
            <a:ext cx="0" cy="6858000"/>
          </a:xfrm>
          <a:prstGeom prst="line">
            <a:avLst/>
          </a:prstGeom>
          <a:ln>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7"/>
          <p:cNvSpPr>
            <a:spLocks noChangeShapeType="1"/>
          </p:cNvSpPr>
          <p:nvPr/>
        </p:nvSpPr>
        <p:spPr bwMode="auto">
          <a:xfrm>
            <a:off x="1295400" y="6096000"/>
            <a:ext cx="7848600" cy="0"/>
          </a:xfrm>
          <a:prstGeom prst="line">
            <a:avLst/>
          </a:prstGeom>
          <a:ln>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Line 8"/>
          <p:cNvSpPr>
            <a:spLocks noChangeShapeType="1"/>
          </p:cNvSpPr>
          <p:nvPr/>
        </p:nvSpPr>
        <p:spPr bwMode="auto">
          <a:xfrm>
            <a:off x="914400" y="6248400"/>
            <a:ext cx="8229600" cy="0"/>
          </a:xfrm>
          <a:prstGeom prst="line">
            <a:avLst/>
          </a:prstGeom>
          <a:ln>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9" name="Line 9"/>
          <p:cNvSpPr>
            <a:spLocks noChangeShapeType="1"/>
          </p:cNvSpPr>
          <p:nvPr/>
        </p:nvSpPr>
        <p:spPr bwMode="auto">
          <a:xfrm>
            <a:off x="457200" y="6400800"/>
            <a:ext cx="8686800" cy="0"/>
          </a:xfrm>
          <a:prstGeom prst="line">
            <a:avLst/>
          </a:prstGeom>
          <a:ln>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5130" name="Slide Number Placeholder 11"/>
          <p:cNvSpPr>
            <a:spLocks noGrp="1"/>
          </p:cNvSpPr>
          <p:nvPr>
            <p:ph type="sldNum" sz="quarter" idx="12"/>
          </p:nvPr>
        </p:nvSpPr>
        <p:spPr bwMode="auto">
          <a:xfrm>
            <a:off x="84582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1EB214FF-7AD7-4747-8723-507676BD374D}" type="slidenum">
              <a:rPr lang="ar-SA" altLang="fa-IR" sz="1600" b="1">
                <a:solidFill>
                  <a:srgbClr val="C00000"/>
                </a:solidFill>
              </a:rPr>
              <a:pPr>
                <a:spcBef>
                  <a:spcPct val="0"/>
                </a:spcBef>
                <a:buClrTx/>
                <a:buSzTx/>
                <a:buFontTx/>
                <a:buNone/>
              </a:pPr>
              <a:t>1</a:t>
            </a:fld>
            <a:endParaRPr lang="en-US" altLang="fa-IR" sz="1600" b="1">
              <a:solidFill>
                <a:srgbClr val="C00000"/>
              </a:solidFill>
            </a:endParaRPr>
          </a:p>
        </p:txBody>
      </p:sp>
      <p:sp>
        <p:nvSpPr>
          <p:cNvPr id="11" name="Rectangle 10"/>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Tree>
    <p:extLst>
      <p:ext uri="{BB962C8B-B14F-4D97-AF65-F5344CB8AC3E}">
        <p14:creationId xmlns:p14="http://schemas.microsoft.com/office/powerpoint/2010/main" val="1071893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تعیین نیاز به کارشناس</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4339"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D1968F56-1CDE-4C16-8F5B-9CDF7D3DCBB0}" type="slidenum">
              <a:rPr lang="ar-SA" altLang="fa-IR" sz="1600" b="1">
                <a:solidFill>
                  <a:srgbClr val="C00000"/>
                </a:solidFill>
              </a:rPr>
              <a:pPr>
                <a:spcBef>
                  <a:spcPct val="0"/>
                </a:spcBef>
                <a:buClrTx/>
                <a:buSzTx/>
                <a:buFontTx/>
                <a:buNone/>
              </a:pPr>
              <a:t>10</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11271" name="Rectangle 4"/>
          <p:cNvSpPr>
            <a:spLocks noChangeArrowheads="1"/>
          </p:cNvSpPr>
          <p:nvPr/>
        </p:nvSpPr>
        <p:spPr bwMode="auto">
          <a:xfrm>
            <a:off x="457200" y="1295400"/>
            <a:ext cx="8001000" cy="1206500"/>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algn="r" rtl="1">
              <a:defRPr>
                <a:solidFill>
                  <a:schemeClr val="tx1"/>
                </a:solidFill>
                <a:latin typeface="Book Antiqua" panose="02040602050305030304" pitchFamily="18" charset="0"/>
                <a:cs typeface="B Mitra" panose="00000400000000000000" pitchFamily="2" charset="-78"/>
              </a:defRPr>
            </a:lvl1pPr>
            <a:lvl2pPr marL="742950" indent="-285750" algn="r" rtl="1">
              <a:defRPr>
                <a:solidFill>
                  <a:schemeClr val="tx1"/>
                </a:solidFill>
                <a:latin typeface="Book Antiqua" panose="02040602050305030304" pitchFamily="18" charset="0"/>
                <a:cs typeface="B Mitra" panose="00000400000000000000" pitchFamily="2" charset="-78"/>
              </a:defRPr>
            </a:lvl2pPr>
            <a:lvl3pPr marL="1143000" indent="-228600" algn="r" rtl="1">
              <a:defRPr>
                <a:solidFill>
                  <a:schemeClr val="tx1"/>
                </a:solidFill>
                <a:latin typeface="Book Antiqua" panose="02040602050305030304" pitchFamily="18" charset="0"/>
                <a:cs typeface="B Mitra" panose="00000400000000000000" pitchFamily="2" charset="-78"/>
              </a:defRPr>
            </a:lvl3pPr>
            <a:lvl4pPr marL="1600200" indent="-228600" algn="r" rtl="1">
              <a:defRPr>
                <a:solidFill>
                  <a:schemeClr val="tx1"/>
                </a:solidFill>
                <a:latin typeface="Book Antiqua" panose="02040602050305030304" pitchFamily="18" charset="0"/>
                <a:cs typeface="B Mitra" panose="00000400000000000000" pitchFamily="2" charset="-78"/>
              </a:defRPr>
            </a:lvl4pPr>
            <a:lvl5pPr marL="2057400" indent="-228600" algn="r" rtl="1">
              <a:defRPr>
                <a:solidFill>
                  <a:schemeClr val="tx1"/>
                </a:solidFill>
                <a:latin typeface="Book Antiqua" panose="02040602050305030304" pitchFamily="18" charset="0"/>
                <a:cs typeface="B Mitra" panose="00000400000000000000" pitchFamily="2" charset="-78"/>
              </a:defRPr>
            </a:lvl5pPr>
            <a:lvl6pPr marL="25146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6pPr>
            <a:lvl7pPr marL="29718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7pPr>
            <a:lvl8pPr marL="34290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8pPr>
            <a:lvl9pPr marL="38862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9pPr>
          </a:lstStyle>
          <a:p>
            <a:pPr algn="justLow" fontAlgn="base">
              <a:lnSpc>
                <a:spcPct val="85000"/>
              </a:lnSpc>
              <a:spcBef>
                <a:spcPts val="600"/>
              </a:spcBef>
              <a:spcAft>
                <a:spcPct val="0"/>
              </a:spcAft>
              <a:defRPr/>
            </a:pPr>
            <a:r>
              <a:rPr lang="fa-IR" altLang="fa-IR" sz="28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اگر برای کسب شواهد حسابرسی کافی و مناسب، بهره‌مندی از تخصص در حوزه‌ای غیر از حسابداری و </a:t>
            </a:r>
            <a:r>
              <a:rPr lang="fa-IR" altLang="fa-IR" sz="2800" dirty="0">
                <a:solidFill>
                  <a:prstClr val="black"/>
                </a:solidFill>
                <a:latin typeface="Times New Roman" panose="02020603050405020304" pitchFamily="18" charset="0"/>
                <a:ea typeface="MS Mincho" panose="02020609040205080304" pitchFamily="49" charset="-128"/>
                <a:cs typeface="B Nazanin" panose="00000400000000000000" pitchFamily="2" charset="-78"/>
              </a:rPr>
              <a:t>حسابرسی</a:t>
            </a:r>
            <a:r>
              <a:rPr lang="fa-IR" altLang="fa-IR" sz="28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 ضروری باشد، حسابرس باید در مورد استفاده از کار کارشناس حسابرس تصمیم­گیری کند.</a:t>
            </a:r>
            <a:endParaRPr lang="en-US" altLang="fa-IR" sz="28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
        <p:nvSpPr>
          <p:cNvPr id="3" name="Rectangle 2"/>
          <p:cNvSpPr/>
          <p:nvPr/>
        </p:nvSpPr>
        <p:spPr>
          <a:xfrm>
            <a:off x="533400" y="2998788"/>
            <a:ext cx="7772400" cy="3109912"/>
          </a:xfrm>
          <a:prstGeom prst="rect">
            <a:avLst/>
          </a:prstGeom>
          <a:ln>
            <a:solidFill>
              <a:schemeClr val="bg1"/>
            </a:solidFill>
          </a:ln>
        </p:spPr>
        <p:txBody>
          <a:bodyPr>
            <a:spAutoFit/>
          </a:bodyPr>
          <a:lstStyle/>
          <a:p>
            <a:pPr algn="justLow" eaLnBrk="0" fontAlgn="base" hangingPunct="0">
              <a:lnSpc>
                <a:spcPct val="85000"/>
              </a:lnSpc>
              <a:spcBef>
                <a:spcPts val="600"/>
              </a:spcBef>
              <a:defRPr/>
            </a:pPr>
            <a:r>
              <a:rPr lang="fa-IR" sz="2400" dirty="0">
                <a:solidFill>
                  <a:prstClr val="white"/>
                </a:solidFill>
                <a:latin typeface="Times New Roman" panose="02020603050405020304" pitchFamily="18" charset="0"/>
                <a:ea typeface="MS Mincho" panose="02020609040205080304" pitchFamily="49" charset="-128"/>
                <a:cs typeface="B Zar" panose="00000400000000000000" pitchFamily="2" charset="-78"/>
              </a:rPr>
              <a:t>برای کمک به حسابرس در یک یا چند مورد زیر ممکن است بکارگیری کارشناس حسابرس ضرورت داشته باشد: </a:t>
            </a:r>
            <a:endParaRPr lang="en-US" sz="2400" dirty="0">
              <a:solidFill>
                <a:prstClr val="white"/>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dirty="0">
                <a:solidFill>
                  <a:prstClr val="white"/>
                </a:solidFill>
                <a:latin typeface="Symbol" panose="05050102010706020507" pitchFamily="18" charset="2"/>
                <a:ea typeface="MS Mincho" panose="02020609040205080304" pitchFamily="49" charset="-128"/>
                <a:cs typeface="B Zar" panose="00000400000000000000" pitchFamily="2" charset="-78"/>
              </a:rPr>
              <a:t>کسب شناخت از واحد تجاری و محیط آن شامل کنترل‌های داخلی.</a:t>
            </a:r>
            <a:endParaRPr lang="en-US" sz="2400" dirty="0">
              <a:solidFill>
                <a:prstClr val="white"/>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dirty="0">
                <a:solidFill>
                  <a:prstClr val="white"/>
                </a:solidFill>
                <a:latin typeface="Symbol" panose="05050102010706020507" pitchFamily="18" charset="2"/>
                <a:ea typeface="MS Mincho" panose="02020609040205080304" pitchFamily="49" charset="-128"/>
                <a:cs typeface="B Zar" panose="00000400000000000000" pitchFamily="2" charset="-78"/>
              </a:rPr>
              <a:t>تشخیص و ارزیابی خطرهای تحریف بااهمیت.</a:t>
            </a:r>
            <a:endParaRPr lang="en-US" sz="2400" dirty="0">
              <a:solidFill>
                <a:prstClr val="white"/>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dirty="0">
                <a:solidFill>
                  <a:prstClr val="white"/>
                </a:solidFill>
                <a:latin typeface="Symbol" panose="05050102010706020507" pitchFamily="18" charset="2"/>
                <a:ea typeface="MS Mincho" panose="02020609040205080304" pitchFamily="49" charset="-128"/>
                <a:cs typeface="B Zar" panose="00000400000000000000" pitchFamily="2" charset="-78"/>
              </a:rPr>
              <a:t>تعیین و اعمال برخوردهای کلی با خطرهای ارزیابی‌شده در سطح صورتهای مالی.</a:t>
            </a:r>
            <a:endParaRPr lang="en-US" sz="2400" dirty="0">
              <a:solidFill>
                <a:prstClr val="white"/>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spc="-20" dirty="0">
                <a:solidFill>
                  <a:prstClr val="white"/>
                </a:solidFill>
                <a:latin typeface="Symbol" panose="05050102010706020507" pitchFamily="18" charset="2"/>
                <a:ea typeface="MS Mincho" panose="02020609040205080304" pitchFamily="49" charset="-128"/>
                <a:cs typeface="B Zar" panose="00000400000000000000" pitchFamily="2" charset="-78"/>
              </a:rPr>
              <a:t>طراحی و اجرای روشهای حسابرسی لازم برای برخورد با خطرهای ارزیابی‌شده در سطح ادعاها، شامل آزمون کنترلها یا آزمونهای محتوا.</a:t>
            </a:r>
            <a:endParaRPr lang="en-US" sz="2400" dirty="0">
              <a:solidFill>
                <a:prstClr val="white"/>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dirty="0">
                <a:solidFill>
                  <a:prstClr val="white"/>
                </a:solidFill>
                <a:latin typeface="Symbol" panose="05050102010706020507" pitchFamily="18" charset="2"/>
                <a:ea typeface="MS Mincho" panose="02020609040205080304" pitchFamily="49" charset="-128"/>
                <a:cs typeface="B Zar" panose="00000400000000000000" pitchFamily="2" charset="-78"/>
              </a:rPr>
              <a:t>ارزیابی کافی و مناسب بودن شواهد حسابرسی کسب‌شده برای اظهارنظر نسبت به صورتهای مالی. </a:t>
            </a:r>
            <a:endParaRPr lang="en-US" sz="2400" dirty="0">
              <a:solidFill>
                <a:prstClr val="white"/>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330869665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تعیین نیاز به کارشناس</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5363"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E4F12C04-D18E-4FF1-BD21-54D3BE57C506}" type="slidenum">
              <a:rPr lang="ar-SA" altLang="fa-IR" sz="1600" b="1">
                <a:solidFill>
                  <a:srgbClr val="C00000"/>
                </a:solidFill>
              </a:rPr>
              <a:pPr>
                <a:spcBef>
                  <a:spcPct val="0"/>
                </a:spcBef>
                <a:buClrTx/>
                <a:buSzTx/>
                <a:buFontTx/>
                <a:buNone/>
              </a:pPr>
              <a:t>11</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4" name="Rectangle 3"/>
          <p:cNvSpPr/>
          <p:nvPr/>
        </p:nvSpPr>
        <p:spPr>
          <a:xfrm>
            <a:off x="609600" y="1143000"/>
            <a:ext cx="7696200" cy="4400550"/>
          </a:xfrm>
          <a:prstGeom prst="rect">
            <a:avLst/>
          </a:prstGeom>
        </p:spPr>
        <p:style>
          <a:lnRef idx="2">
            <a:schemeClr val="dk1"/>
          </a:lnRef>
          <a:fillRef idx="1">
            <a:schemeClr val="lt1"/>
          </a:fillRef>
          <a:effectRef idx="0">
            <a:schemeClr val="dk1"/>
          </a:effectRef>
          <a:fontRef idx="minor">
            <a:schemeClr val="dk1"/>
          </a:fontRef>
        </p:style>
        <p:txBody>
          <a:bodyPr>
            <a:spAutoFit/>
          </a:bodyPr>
          <a:lstStyle>
            <a:lvl1pPr>
              <a:defRPr>
                <a:solidFill>
                  <a:schemeClr val="tx1"/>
                </a:solidFill>
                <a:latin typeface="Book Antiqua" panose="02040602050305030304" pitchFamily="18" charset="0"/>
                <a:cs typeface="B Mitra" panose="00000400000000000000" pitchFamily="2" charset="-78"/>
              </a:defRPr>
            </a:lvl1pPr>
            <a:lvl2pPr marL="742950" indent="-285750">
              <a:defRPr>
                <a:solidFill>
                  <a:schemeClr val="tx1"/>
                </a:solidFill>
                <a:latin typeface="Book Antiqua" panose="02040602050305030304" pitchFamily="18" charset="0"/>
                <a:cs typeface="B Mitra" panose="00000400000000000000" pitchFamily="2" charset="-78"/>
              </a:defRPr>
            </a:lvl2pPr>
            <a:lvl3pPr marL="1143000" indent="-228600">
              <a:defRPr>
                <a:solidFill>
                  <a:schemeClr val="tx1"/>
                </a:solidFill>
                <a:latin typeface="Book Antiqua" panose="02040602050305030304" pitchFamily="18" charset="0"/>
                <a:cs typeface="B Mitra" panose="00000400000000000000" pitchFamily="2" charset="-78"/>
              </a:defRPr>
            </a:lvl3pPr>
            <a:lvl4pPr marL="1600200" indent="-228600">
              <a:defRPr>
                <a:solidFill>
                  <a:schemeClr val="tx1"/>
                </a:solidFill>
                <a:latin typeface="Book Antiqua" panose="02040602050305030304" pitchFamily="18" charset="0"/>
                <a:cs typeface="B Mitra" panose="00000400000000000000" pitchFamily="2" charset="-78"/>
              </a:defRPr>
            </a:lvl4pPr>
            <a:lvl5pPr marL="2057400" indent="-228600">
              <a:defRPr>
                <a:solidFill>
                  <a:schemeClr val="tx1"/>
                </a:solidFill>
                <a:latin typeface="Book Antiqua" panose="02040602050305030304" pitchFamily="18" charset="0"/>
                <a:cs typeface="B Mitra" panose="00000400000000000000" pitchFamily="2" charset="-78"/>
              </a:defRPr>
            </a:lvl5pPr>
            <a:lvl6pPr marL="25146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6pPr>
            <a:lvl7pPr marL="29718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7pPr>
            <a:lvl8pPr marL="34290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8pPr>
            <a:lvl9pPr marL="38862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9pPr>
          </a:lstStyle>
          <a:p>
            <a:pPr algn="just" eaLnBrk="0" fontAlgn="base" hangingPunct="0">
              <a:spcBef>
                <a:spcPct val="0"/>
              </a:spcBef>
              <a:spcAft>
                <a:spcPct val="0"/>
              </a:spcAft>
              <a:defRPr/>
            </a:pPr>
            <a:r>
              <a:rPr lang="fa-IR" altLang="en-US" sz="2800">
                <a:solidFill>
                  <a:srgbClr val="000000"/>
                </a:solidFill>
                <a:ea typeface="MS Mincho" panose="02020609040205080304" pitchFamily="49" charset="-128"/>
                <a:cs typeface="B Nazanin" panose="00000400000000000000" pitchFamily="2" charset="-78"/>
              </a:rPr>
              <a:t>هنگامی که مدیران اجرایی برای تهیه صورتهای مالی نیازمند تخصص در حوزه‌ای غیر از حسابداری هستند، ممکن است خطرهای تحریفهای بااهمیت افزایش یابد، برای مثال، به این دلیل که موضوع مورد نظر ممکن است پیچیدگی داشته باشد یا مدیران اجرایی ممکن است دانشی در این حوزه تخصصی نداشته باشند. </a:t>
            </a:r>
          </a:p>
          <a:p>
            <a:pPr algn="just" eaLnBrk="0" fontAlgn="base" hangingPunct="0">
              <a:spcBef>
                <a:spcPct val="0"/>
              </a:spcBef>
              <a:spcAft>
                <a:spcPct val="0"/>
              </a:spcAft>
              <a:defRPr/>
            </a:pPr>
            <a:r>
              <a:rPr lang="fa-IR" altLang="en-US" sz="2800">
                <a:solidFill>
                  <a:srgbClr val="000000"/>
                </a:solidFill>
                <a:ea typeface="MS Mincho" panose="02020609040205080304" pitchFamily="49" charset="-128"/>
                <a:cs typeface="B Nazanin" panose="00000400000000000000" pitchFamily="2" charset="-78"/>
              </a:rPr>
              <a:t>اگر مدیران اجرایی در تهیه صورتهای مالی دارای تخصص لازم نباشند، می‌توانند به منظور کاهش این خطرها از کارشناس واحد تجاری استفاده کنند. کنترلهای مربوط شامل کنترلهای مرتبط با کار کارشناس واحد تجاری، در صورت وجود،  نیز ممکن است خطرهای تحریفهای بااهمیت را کاهش دهد.</a:t>
            </a:r>
          </a:p>
        </p:txBody>
      </p:sp>
    </p:spTree>
    <p:extLst>
      <p:ext uri="{BB962C8B-B14F-4D97-AF65-F5344CB8AC3E}">
        <p14:creationId xmlns:p14="http://schemas.microsoft.com/office/powerpoint/2010/main" val="115652053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33623"/>
            <a:ext cx="8229600" cy="5925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تعیین نیاز به کارشناس</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6387"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2D320DC4-542D-4153-BB49-7EEAF903075C}" type="slidenum">
              <a:rPr lang="ar-SA" altLang="fa-IR" sz="1600" b="1">
                <a:solidFill>
                  <a:srgbClr val="C00000"/>
                </a:solidFill>
              </a:rPr>
              <a:pPr>
                <a:spcBef>
                  <a:spcPct val="0"/>
                </a:spcBef>
                <a:buClrTx/>
                <a:buSzTx/>
                <a:buFontTx/>
                <a:buNone/>
              </a:pPr>
              <a:t>12</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228602" y="693740"/>
            <a:ext cx="8296275" cy="53435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342900" indent="-342900" algn="justLow" eaLnBrk="0" fontAlgn="base" hangingPunct="0">
              <a:lnSpc>
                <a:spcPct val="85000"/>
              </a:lnSpc>
              <a:spcBef>
                <a:spcPts val="600"/>
              </a:spcBef>
              <a:buFont typeface="Wingdings" panose="05000000000000000000" pitchFamily="2" charset="2"/>
              <a:buChar char="ü"/>
              <a:defRPr/>
            </a:pPr>
            <a:r>
              <a:rPr lang="fa-IR" sz="27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اگر تهیه صورتهای مالی متضمن استفاده از دانش تخصصی در حوزه‌ای غیر از حسابداری باشد، حسابرس، که در حسابداری و حسابرسی مهارت ‌دارد، ممکن است تخصص لازم را برای حسابرسی این صورتهای مالی نداشته باشد. </a:t>
            </a:r>
          </a:p>
          <a:p>
            <a:pPr marL="342900" indent="-342900" algn="justLow" eaLnBrk="0" fontAlgn="base" hangingPunct="0">
              <a:lnSpc>
                <a:spcPct val="85000"/>
              </a:lnSpc>
              <a:spcBef>
                <a:spcPts val="600"/>
              </a:spcBef>
              <a:buFont typeface="Wingdings" panose="05000000000000000000" pitchFamily="2" charset="2"/>
              <a:buChar char="ü"/>
              <a:defRPr/>
            </a:pPr>
            <a:r>
              <a:rPr lang="fa-IR" sz="27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مدیر مسئول کار باید متقاعد شود که تیم حسابرسی و کارشناس حسابرس که عضوی از تیم حسابرسی نیست، در مجموع، توانایی و صلاحیت لازم را برای انجام کار حسابرسی دارند. </a:t>
            </a:r>
          </a:p>
          <a:p>
            <a:pPr marL="342900" indent="-342900" algn="justLow" eaLnBrk="0" fontAlgn="base" hangingPunct="0">
              <a:lnSpc>
                <a:spcPct val="85000"/>
              </a:lnSpc>
              <a:spcBef>
                <a:spcPts val="600"/>
              </a:spcBef>
              <a:buFont typeface="Wingdings" panose="05000000000000000000" pitchFamily="2" charset="2"/>
              <a:buChar char="ü"/>
              <a:defRPr/>
            </a:pPr>
            <a:r>
              <a:rPr lang="fa-IR" sz="27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علاوه بر این، حسابرس باید ماهیت، زمانبندی اجرا و میزان منابع لازم برای انجام کار حسابرسی را تعیین کند. </a:t>
            </a:r>
          </a:p>
          <a:p>
            <a:pPr marL="342900" indent="-342900" algn="justLow" eaLnBrk="0" fontAlgn="base" hangingPunct="0">
              <a:lnSpc>
                <a:spcPct val="85000"/>
              </a:lnSpc>
              <a:spcBef>
                <a:spcPts val="600"/>
              </a:spcBef>
              <a:buFont typeface="Wingdings" panose="05000000000000000000" pitchFamily="2" charset="2"/>
              <a:buChar char="ü"/>
              <a:defRPr/>
            </a:pPr>
            <a:r>
              <a:rPr lang="fa-IR" sz="27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به منظور کمک به رعایت الزامات این استاندارد، حسابرس ضرورت استفاده از کار کارشناس حسابرس و، در صورت استفاده، زمان و میزان استفاده از آن را مشخص می‌کند. </a:t>
            </a:r>
          </a:p>
          <a:p>
            <a:pPr marL="342900" indent="-342900" algn="justLow" eaLnBrk="0" fontAlgn="base" hangingPunct="0">
              <a:lnSpc>
                <a:spcPct val="85000"/>
              </a:lnSpc>
              <a:spcBef>
                <a:spcPts val="600"/>
              </a:spcBef>
              <a:buFont typeface="Wingdings" panose="05000000000000000000" pitchFamily="2" charset="2"/>
              <a:buChar char="ü"/>
              <a:defRPr/>
            </a:pPr>
            <a:r>
              <a:rPr lang="fa-IR" sz="27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به موازات پیشرفت کار حسابرسی یا در صورت تغییر شرایط، حسابرس ممکن است در تصمیمات قبلی خود در خصوص استفاده از کار کارشناس تجدیدنظر کند.</a:t>
            </a:r>
            <a:endParaRPr lang="en-US" sz="27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158175639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3649" y="111704"/>
            <a:ext cx="8229600" cy="554112"/>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تعیین نیاز به کارشناس</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7411"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B8784524-EE13-4B46-982F-8EC2A7A7CE96}" type="slidenum">
              <a:rPr lang="ar-SA" altLang="fa-IR" sz="1600" b="1">
                <a:solidFill>
                  <a:srgbClr val="C00000"/>
                </a:solidFill>
              </a:rPr>
              <a:pPr>
                <a:spcBef>
                  <a:spcPct val="0"/>
                </a:spcBef>
                <a:buClrTx/>
                <a:buSzTx/>
                <a:buFontTx/>
                <a:buNone/>
              </a:pPr>
              <a:t>13</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495300" y="731838"/>
            <a:ext cx="7696200" cy="6270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0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حسابرسی که در حوزه‌ای غیر از حسابداری و حسابرسی تخصص نداشته باشد، همچنان می‌تواند بدون استفاده از کارشناس حسابرس شناخت کافی از آن حوزه برای انجام حسابرسی به‌ دست آورد. </a:t>
            </a:r>
            <a:endParaRPr lang="en-US" sz="20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graphicFrame>
        <p:nvGraphicFramePr>
          <p:cNvPr id="4" name="Diagram 3"/>
          <p:cNvGraphicFramePr/>
          <p:nvPr/>
        </p:nvGraphicFramePr>
        <p:xfrm>
          <a:off x="275995" y="1422017"/>
          <a:ext cx="8296507" cy="3626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p:nvPr/>
        </p:nvSpPr>
        <p:spPr>
          <a:xfrm>
            <a:off x="161927" y="5124450"/>
            <a:ext cx="6772275" cy="113823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a:defRPr>
                <a:solidFill>
                  <a:schemeClr val="tx1"/>
                </a:solidFill>
                <a:latin typeface="Book Antiqua" panose="02040602050305030304" pitchFamily="18" charset="0"/>
                <a:cs typeface="B Mitra" panose="00000400000000000000" pitchFamily="2" charset="-78"/>
              </a:defRPr>
            </a:lvl1pPr>
            <a:lvl2pPr marL="742950" indent="-285750">
              <a:defRPr>
                <a:solidFill>
                  <a:schemeClr val="tx1"/>
                </a:solidFill>
                <a:latin typeface="Book Antiqua" panose="02040602050305030304" pitchFamily="18" charset="0"/>
                <a:cs typeface="B Mitra" panose="00000400000000000000" pitchFamily="2" charset="-78"/>
              </a:defRPr>
            </a:lvl2pPr>
            <a:lvl3pPr marL="1143000" indent="-228600">
              <a:defRPr>
                <a:solidFill>
                  <a:schemeClr val="tx1"/>
                </a:solidFill>
                <a:latin typeface="Book Antiqua" panose="02040602050305030304" pitchFamily="18" charset="0"/>
                <a:cs typeface="B Mitra" panose="00000400000000000000" pitchFamily="2" charset="-78"/>
              </a:defRPr>
            </a:lvl3pPr>
            <a:lvl4pPr marL="1600200" indent="-228600">
              <a:defRPr>
                <a:solidFill>
                  <a:schemeClr val="tx1"/>
                </a:solidFill>
                <a:latin typeface="Book Antiqua" panose="02040602050305030304" pitchFamily="18" charset="0"/>
                <a:cs typeface="B Mitra" panose="00000400000000000000" pitchFamily="2" charset="-78"/>
              </a:defRPr>
            </a:lvl4pPr>
            <a:lvl5pPr marL="2057400" indent="-228600">
              <a:defRPr>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9pPr>
          </a:lstStyle>
          <a:p>
            <a:pPr algn="justLow" eaLnBrk="0" fontAlgn="base" hangingPunct="0">
              <a:spcBef>
                <a:spcPct val="0"/>
              </a:spcBef>
              <a:spcAft>
                <a:spcPts val="1200"/>
              </a:spcAft>
            </a:pPr>
            <a:r>
              <a:rPr lang="fa-IR" altLang="fa-IR" sz="1700" b="1">
                <a:solidFill>
                  <a:srgbClr val="000000"/>
                </a:solidFill>
                <a:latin typeface="Times New Roman" panose="02020603050405020304" pitchFamily="18" charset="0"/>
                <a:ea typeface="Times New Roman" panose="02020603050405020304" pitchFamily="18" charset="0"/>
                <a:cs typeface="B Lotus" panose="00000400000000000000" pitchFamily="2" charset="-78"/>
              </a:rPr>
              <a:t>مشورت اثربخش با ساير كارشناسان مستلزم اين است كه همه حقايق مربوط، به</a:t>
            </a:r>
            <a:r>
              <a:rPr lang="fa-IR" altLang="fa-IR" sz="1700" b="1">
                <a:solidFill>
                  <a:srgbClr val="000000"/>
                </a:solidFill>
                <a:latin typeface="Times" panose="02020603050405020304" pitchFamily="18" charset="0"/>
                <a:ea typeface="Times New Roman" panose="02020603050405020304" pitchFamily="18" charset="0"/>
                <a:cs typeface="B Lotus" panose="00000400000000000000" pitchFamily="2" charset="-78"/>
              </a:rPr>
              <a:t> </a:t>
            </a:r>
            <a:r>
              <a:rPr lang="fa-IR" altLang="fa-IR" sz="1700" b="1">
                <a:solidFill>
                  <a:srgbClr val="000000"/>
                </a:solidFill>
                <a:latin typeface="Times New Roman" panose="02020603050405020304" pitchFamily="18" charset="0"/>
                <a:ea typeface="Times New Roman" panose="02020603050405020304" pitchFamily="18" charset="0"/>
                <a:cs typeface="B Lotus" panose="00000400000000000000" pitchFamily="2" charset="-78"/>
              </a:rPr>
              <a:t>آنها اطلاع ‌داده‌ شود تا بتوانند در</a:t>
            </a:r>
            <a:r>
              <a:rPr lang="fa-IR" altLang="fa-IR" sz="1700" b="1">
                <a:solidFill>
                  <a:srgbClr val="000000"/>
                </a:solidFill>
                <a:latin typeface="Times" panose="02020603050405020304" pitchFamily="18" charset="0"/>
                <a:cs typeface="Times New Roman" panose="02020603050405020304" pitchFamily="18" charset="0"/>
              </a:rPr>
              <a:t> </a:t>
            </a:r>
            <a:r>
              <a:rPr lang="fa-IR" altLang="fa-IR" sz="1700" b="1">
                <a:solidFill>
                  <a:srgbClr val="000000"/>
                </a:solidFill>
                <a:latin typeface="Times New Roman" panose="02020603050405020304" pitchFamily="18" charset="0"/>
                <a:cs typeface="B Lotus" panose="00000400000000000000" pitchFamily="2" charset="-78"/>
              </a:rPr>
              <a:t>باره موضوعات فني، اخلاقي يا غيره، آگاهانه اظهار نظر كنند. درصورت لزوم، گروه حسابرسي با افراد داراي دانش، سوابق و تجربه مناسب در درون يا برون مؤسسه ، مشورت مي‌كند. نتيجه ناشي از مشورتها به</a:t>
            </a:r>
            <a:r>
              <a:rPr lang="fa-IR" altLang="fa-IR" sz="1700" b="1">
                <a:solidFill>
                  <a:srgbClr val="000000"/>
                </a:solidFill>
                <a:latin typeface="Times" panose="02020603050405020304" pitchFamily="18" charset="0"/>
                <a:cs typeface="Times New Roman" panose="02020603050405020304" pitchFamily="18" charset="0"/>
              </a:rPr>
              <a:t> </a:t>
            </a:r>
            <a:r>
              <a:rPr lang="fa-IR" altLang="fa-IR" sz="1700" b="1">
                <a:solidFill>
                  <a:srgbClr val="000000"/>
                </a:solidFill>
                <a:latin typeface="Times New Roman" panose="02020603050405020304" pitchFamily="18" charset="0"/>
                <a:cs typeface="B Lotus" panose="00000400000000000000" pitchFamily="2" charset="-78"/>
              </a:rPr>
              <a:t>گونه‌اي مناسب مستند و اجرا مي‌شود.</a:t>
            </a:r>
            <a:endParaRPr lang="en-US" altLang="fa-IR" sz="1700">
              <a:solidFill>
                <a:srgbClr val="000000"/>
              </a:solidFill>
              <a:latin typeface="Times" panose="02020603050405020304" pitchFamily="18" charset="0"/>
              <a:cs typeface="Lotus" panose="00000400000000000000" pitchFamily="2" charset="-78"/>
            </a:endParaRPr>
          </a:p>
        </p:txBody>
      </p:sp>
      <p:sp>
        <p:nvSpPr>
          <p:cNvPr id="9" name="Left Arrow 8"/>
          <p:cNvSpPr/>
          <p:nvPr/>
        </p:nvSpPr>
        <p:spPr>
          <a:xfrm>
            <a:off x="6934200" y="5124450"/>
            <a:ext cx="1752600" cy="1200150"/>
          </a:xfrm>
          <a:prstGeom prst="leftArrow">
            <a:avLst/>
          </a:prstGeom>
          <a:solidFill>
            <a:schemeClr val="accent2"/>
          </a:solidFill>
        </p:spPr>
        <p:style>
          <a:lnRef idx="2">
            <a:schemeClr val="accent2"/>
          </a:lnRef>
          <a:fillRef idx="1">
            <a:schemeClr val="lt1"/>
          </a:fillRef>
          <a:effectRef idx="0">
            <a:schemeClr val="accent2"/>
          </a:effectRef>
          <a:fontRef idx="minor">
            <a:schemeClr val="dk1"/>
          </a:fontRef>
        </p:style>
        <p:txBody>
          <a:bodyPr anchor="ctr"/>
          <a:lstStyle/>
          <a:p>
            <a:pPr marL="180340" indent="-180340" algn="justLow" eaLnBrk="0" fontAlgn="base" hangingPunct="0">
              <a:lnSpc>
                <a:spcPct val="80000"/>
              </a:lnSpc>
              <a:spcBef>
                <a:spcPct val="0"/>
              </a:spcBef>
              <a:defRPr/>
            </a:pPr>
            <a:r>
              <a:rPr lang="fa-IR" b="1" dirty="0">
                <a:solidFill>
                  <a:prstClr val="black"/>
                </a:solidFill>
                <a:latin typeface="B Lotus" panose="00000400000000000000" pitchFamily="2" charset="-78"/>
                <a:ea typeface="MS Mincho" panose="02020609040205080304" pitchFamily="49" charset="-128"/>
                <a:cs typeface="B Lotus" panose="00000400000000000000" pitchFamily="2" charset="-78"/>
              </a:rPr>
              <a:t>استاندارد حسابرسی 220، بند 31</a:t>
            </a:r>
            <a:endParaRPr lang="en-US" dirty="0">
              <a:solidFill>
                <a:prstClr val="black"/>
              </a:solidFill>
              <a:latin typeface="B Lotus" panose="00000400000000000000" pitchFamily="2" charset="-78"/>
              <a:ea typeface="MS Mincho" panose="02020609040205080304" pitchFamily="49" charset="-128"/>
              <a:cs typeface="B Lotus" panose="00000400000000000000" pitchFamily="2" charset="-78"/>
            </a:endParaRPr>
          </a:p>
        </p:txBody>
      </p:sp>
    </p:spTree>
    <p:extLst>
      <p:ext uri="{BB962C8B-B14F-4D97-AF65-F5344CB8AC3E}">
        <p14:creationId xmlns:p14="http://schemas.microsoft.com/office/powerpoint/2010/main" val="24377514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تعیین نیاز به کارشناس</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8435"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1D158E1B-A9EB-4448-AD47-6E1A5D092F5F}" type="slidenum">
              <a:rPr lang="ar-SA" altLang="fa-IR" sz="1600" b="1">
                <a:solidFill>
                  <a:srgbClr val="C00000"/>
                </a:solidFill>
              </a:rPr>
              <a:pPr>
                <a:spcBef>
                  <a:spcPct val="0"/>
                </a:spcBef>
                <a:buClrTx/>
                <a:buSzTx/>
                <a:buFontTx/>
                <a:buNone/>
              </a:pPr>
              <a:t>14</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381000" y="1095375"/>
            <a:ext cx="8077200" cy="7191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400" spc="-2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با این حال، در موارد دیگر، حسابرس ممکن است به این نتیجه برسد که استفاده از کارشناس حسابرس برای کمک به کسب شواهد حسابرسی کافی و مناسب ضروری است. </a:t>
            </a:r>
            <a:endParaRPr lang="en-US" sz="24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graphicFrame>
        <p:nvGraphicFramePr>
          <p:cNvPr id="4" name="Diagram 3"/>
          <p:cNvGraphicFramePr/>
          <p:nvPr/>
        </p:nvGraphicFramePr>
        <p:xfrm>
          <a:off x="152400" y="2016056"/>
          <a:ext cx="8534400" cy="43840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9974249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تعیین نیاز به کارشناس</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9459"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60D67E35-7FDB-415D-AAF8-8A150335D0CD}" type="slidenum">
              <a:rPr lang="ar-SA" altLang="fa-IR" sz="1600" b="1">
                <a:solidFill>
                  <a:srgbClr val="C00000"/>
                </a:solidFill>
              </a:rPr>
              <a:pPr>
                <a:spcBef>
                  <a:spcPct val="0"/>
                </a:spcBef>
                <a:buClrTx/>
                <a:buSzTx/>
                <a:buFontTx/>
                <a:buNone/>
              </a:pPr>
              <a:t>15</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152400" y="914402"/>
            <a:ext cx="8382000" cy="34321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در مواردی که مدیران اجرایی برای تهیه صورتهای مالی از کارشناس واحد تجاری استفاده کرده باشند، تصمیم حسابرس در خصوص استفاده از کارشناس حسابرس علاوه بر موارد مندرج در اسلاید قبل ممکن است تحت تاثیر عواملی نظیر موارد زیر قرار گیرد: </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ماهیت، دامنه و اهداف کار کارشناس واحد تجاری.</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pc="-20" dirty="0">
                <a:solidFill>
                  <a:prstClr val="black"/>
                </a:solidFill>
                <a:latin typeface="Symbol" panose="05050102010706020507" pitchFamily="18" charset="2"/>
                <a:ea typeface="MS Mincho" panose="02020609040205080304" pitchFamily="49" charset="-128"/>
                <a:cs typeface="B Zar" panose="00000400000000000000" pitchFamily="2" charset="-78"/>
              </a:rPr>
              <a:t>اینکه کارشناس واحد تجاری در استخدام واحد تجاری است یا شخصی است که صرفاً برای ارائه خدمات مورد نظر، توسط واحد تجاری بکار گرفته شده است.</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میزان کنترل یا نفوذ مدیران اجرایی بر کار کارشناس واحد تجاری.</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صلاحیت و توانایی‌های کارشناس واحد تجاری.</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اینکه آیا کارشناس واحد تجاری ملزم به رعایت استانداردهای فنی عملکرد یا سایر الزامات صنعت یا حرفه است یا خیر.</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وجود کنترلهای مرتبط با کار کارشناس واحد تجاری، در واحد تجاری.</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algn="justLow" eaLnBrk="0" fontAlgn="base" hangingPunct="0">
              <a:lnSpc>
                <a:spcPct val="85000"/>
              </a:lnSpc>
              <a:spcBef>
                <a:spcPts val="300"/>
              </a:spcBef>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استاندارد 500 شامل الزامات و رهنمودهایی در خصوص اثر صلاحیت، توانایی‌ها و بی‌طرفی کارشناسان واحد تجاری بر قابلیت اتکای شواهد حسابرسی است.</a:t>
            </a:r>
          </a:p>
        </p:txBody>
      </p:sp>
      <p:sp>
        <p:nvSpPr>
          <p:cNvPr id="4" name="Rectangle 3"/>
          <p:cNvSpPr/>
          <p:nvPr/>
        </p:nvSpPr>
        <p:spPr>
          <a:xfrm>
            <a:off x="293690" y="4454527"/>
            <a:ext cx="6808787" cy="19897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lvl1pPr>
              <a:defRPr>
                <a:solidFill>
                  <a:schemeClr val="tx1"/>
                </a:solidFill>
                <a:latin typeface="Book Antiqua" panose="02040602050305030304" pitchFamily="18" charset="0"/>
                <a:cs typeface="B Mitra" panose="00000400000000000000" pitchFamily="2" charset="-78"/>
              </a:defRPr>
            </a:lvl1pPr>
            <a:lvl2pPr marL="742950" indent="-285750">
              <a:defRPr>
                <a:solidFill>
                  <a:schemeClr val="tx1"/>
                </a:solidFill>
                <a:latin typeface="Book Antiqua" panose="02040602050305030304" pitchFamily="18" charset="0"/>
                <a:cs typeface="B Mitra" panose="00000400000000000000" pitchFamily="2" charset="-78"/>
              </a:defRPr>
            </a:lvl2pPr>
            <a:lvl3pPr marL="1143000" indent="-228600">
              <a:defRPr>
                <a:solidFill>
                  <a:schemeClr val="tx1"/>
                </a:solidFill>
                <a:latin typeface="Book Antiqua" panose="02040602050305030304" pitchFamily="18" charset="0"/>
                <a:cs typeface="B Mitra" panose="00000400000000000000" pitchFamily="2" charset="-78"/>
              </a:defRPr>
            </a:lvl3pPr>
            <a:lvl4pPr marL="1600200" indent="-228600">
              <a:defRPr>
                <a:solidFill>
                  <a:schemeClr val="tx1"/>
                </a:solidFill>
                <a:latin typeface="Book Antiqua" panose="02040602050305030304" pitchFamily="18" charset="0"/>
                <a:cs typeface="B Mitra" panose="00000400000000000000" pitchFamily="2" charset="-78"/>
              </a:defRPr>
            </a:lvl4pPr>
            <a:lvl5pPr marL="2057400" indent="-228600">
              <a:defRPr>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9pPr>
          </a:lstStyle>
          <a:p>
            <a:pPr algn="justLow" eaLnBrk="0" fontAlgn="base" hangingPunct="0">
              <a:lnSpc>
                <a:spcPct val="95000"/>
              </a:lnSpc>
              <a:spcBef>
                <a:spcPct val="0"/>
              </a:spcBef>
              <a:spcAft>
                <a:spcPct val="0"/>
              </a:spcAft>
            </a:pPr>
            <a:r>
              <a:rPr lang="fa-IR" altLang="fa-IR">
                <a:solidFill>
                  <a:srgbClr val="000000"/>
                </a:solidFill>
                <a:latin typeface="Times" panose="02020603050405020304" pitchFamily="18" charset="0"/>
                <a:ea typeface="Times New Roman" panose="02020603050405020304" pitchFamily="18" charset="0"/>
                <a:cs typeface="B Zar" panose="00000400000000000000" pitchFamily="2" charset="-78"/>
              </a:rPr>
              <a:t>اگر اطلاعات مورد استفاده به عنوان شواهد حسابرسی، توسط کارشناس واحد</a:t>
            </a:r>
            <a:r>
              <a:rPr lang="fa-IR" altLang="fa-IR">
                <a:solidFill>
                  <a:srgbClr val="000000"/>
                </a:solidFill>
                <a:latin typeface="Times" panose="02020603050405020304" pitchFamily="18" charset="0"/>
                <a:cs typeface="Times New Roman" panose="02020603050405020304" pitchFamily="18" charset="0"/>
              </a:rPr>
              <a:t> </a:t>
            </a:r>
            <a:r>
              <a:rPr lang="fa-IR" altLang="fa-IR">
                <a:solidFill>
                  <a:srgbClr val="000000"/>
                </a:solidFill>
                <a:latin typeface="Times" panose="02020603050405020304" pitchFamily="18" charset="0"/>
                <a:cs typeface="B Zar" panose="00000400000000000000" pitchFamily="2" charset="-78"/>
              </a:rPr>
              <a:t>تجاری یا با</a:t>
            </a:r>
            <a:r>
              <a:rPr lang="fa-IR" altLang="fa-IR">
                <a:solidFill>
                  <a:srgbClr val="000000"/>
                </a:solidFill>
                <a:latin typeface="Times" panose="02020603050405020304" pitchFamily="18" charset="0"/>
                <a:cs typeface="Times New Roman" panose="02020603050405020304" pitchFamily="18" charset="0"/>
              </a:rPr>
              <a:t> </a:t>
            </a:r>
            <a:r>
              <a:rPr lang="fa-IR" altLang="fa-IR">
                <a:solidFill>
                  <a:srgbClr val="000000"/>
                </a:solidFill>
                <a:latin typeface="Times" panose="02020603050405020304" pitchFamily="18" charset="0"/>
                <a:cs typeface="B Zar" panose="00000400000000000000" pitchFamily="2" charset="-78"/>
              </a:rPr>
              <a:t>استفاده</a:t>
            </a:r>
            <a:r>
              <a:rPr lang="fa-IR" altLang="fa-IR">
                <a:solidFill>
                  <a:srgbClr val="000000"/>
                </a:solidFill>
                <a:latin typeface="Times" panose="02020603050405020304" pitchFamily="18" charset="0"/>
                <a:cs typeface="Times New Roman" panose="02020603050405020304" pitchFamily="18" charset="0"/>
              </a:rPr>
              <a:t> </a:t>
            </a:r>
            <a:r>
              <a:rPr lang="fa-IR" altLang="fa-IR">
                <a:solidFill>
                  <a:srgbClr val="000000"/>
                </a:solidFill>
                <a:latin typeface="Times" panose="02020603050405020304" pitchFamily="18" charset="0"/>
                <a:cs typeface="B Zar" panose="00000400000000000000" pitchFamily="2" charset="-78"/>
              </a:rPr>
              <a:t>از کار وی تهیه شده باشد، حسابرس در</a:t>
            </a:r>
            <a:r>
              <a:rPr lang="fa-IR" altLang="fa-IR">
                <a:solidFill>
                  <a:srgbClr val="000000"/>
                </a:solidFill>
                <a:latin typeface="Times" panose="02020603050405020304" pitchFamily="18" charset="0"/>
                <a:cs typeface="Times New Roman" panose="02020603050405020304" pitchFamily="18" charset="0"/>
              </a:rPr>
              <a:t> </a:t>
            </a:r>
            <a:r>
              <a:rPr lang="fa-IR" altLang="fa-IR">
                <a:solidFill>
                  <a:srgbClr val="000000"/>
                </a:solidFill>
                <a:latin typeface="Times" panose="02020603050405020304" pitchFamily="18" charset="0"/>
                <a:cs typeface="B Zar" panose="00000400000000000000" pitchFamily="2" charset="-78"/>
              </a:rPr>
              <a:t>حد ضرورت و با</a:t>
            </a:r>
            <a:r>
              <a:rPr lang="fa-IR" altLang="fa-IR">
                <a:solidFill>
                  <a:srgbClr val="000000"/>
                </a:solidFill>
                <a:latin typeface="Times" panose="02020603050405020304" pitchFamily="18" charset="0"/>
                <a:cs typeface="Times New Roman" panose="02020603050405020304" pitchFamily="18" charset="0"/>
              </a:rPr>
              <a:t> </a:t>
            </a:r>
            <a:r>
              <a:rPr lang="fa-IR" altLang="fa-IR">
                <a:solidFill>
                  <a:srgbClr val="000000"/>
                </a:solidFill>
                <a:latin typeface="Times" panose="02020603050405020304" pitchFamily="18" charset="0"/>
                <a:cs typeface="B Zar" panose="00000400000000000000" pitchFamily="2" charset="-78"/>
              </a:rPr>
              <a:t>توجه به</a:t>
            </a:r>
            <a:r>
              <a:rPr lang="fa-IR" altLang="fa-IR">
                <a:solidFill>
                  <a:srgbClr val="000000"/>
                </a:solidFill>
                <a:latin typeface="Times" panose="02020603050405020304" pitchFamily="18" charset="0"/>
                <a:cs typeface="Times New Roman" panose="02020603050405020304" pitchFamily="18" charset="0"/>
              </a:rPr>
              <a:t> </a:t>
            </a:r>
            <a:r>
              <a:rPr lang="fa-IR" altLang="fa-IR">
                <a:solidFill>
                  <a:srgbClr val="000000"/>
                </a:solidFill>
                <a:latin typeface="Times" panose="02020603050405020304" pitchFamily="18" charset="0"/>
                <a:cs typeface="B Zar" panose="00000400000000000000" pitchFamily="2" charset="-78"/>
              </a:rPr>
              <a:t>میزان اهمیت کار آن کارشناس برای اهداف حسابرس باید:</a:t>
            </a:r>
            <a:endParaRPr lang="en-US" altLang="fa-IR" sz="1400" b="1">
              <a:solidFill>
                <a:srgbClr val="000000"/>
              </a:solidFill>
              <a:latin typeface="Times" panose="02020603050405020304" pitchFamily="18" charset="0"/>
              <a:cs typeface="B Zar" panose="00000400000000000000" pitchFamily="2" charset="-78"/>
            </a:endParaRPr>
          </a:p>
          <a:p>
            <a:pPr algn="justLow" eaLnBrk="0" fontAlgn="base" hangingPunct="0">
              <a:spcBef>
                <a:spcPct val="0"/>
              </a:spcBef>
              <a:spcAft>
                <a:spcPct val="0"/>
              </a:spcAft>
            </a:pPr>
            <a:r>
              <a:rPr lang="fa-IR" altLang="fa-IR">
                <a:solidFill>
                  <a:srgbClr val="000000"/>
                </a:solidFill>
                <a:latin typeface="Times New Roman" panose="02020603050405020304" pitchFamily="18" charset="0"/>
                <a:cs typeface="B Zar" panose="00000400000000000000" pitchFamily="2" charset="-78"/>
              </a:rPr>
              <a:t>الف. 	صلاحیت، تواناییها و بی‌طرفی آن کارشناس را ارزیابی کند.</a:t>
            </a:r>
            <a:endParaRPr lang="en-US" altLang="fa-IR">
              <a:solidFill>
                <a:srgbClr val="000000"/>
              </a:solidFill>
              <a:latin typeface="Times New Roman" panose="02020603050405020304" pitchFamily="18" charset="0"/>
              <a:cs typeface="B Zar" panose="00000400000000000000" pitchFamily="2" charset="-78"/>
            </a:endParaRPr>
          </a:p>
          <a:p>
            <a:pPr algn="justLow" eaLnBrk="0" fontAlgn="base" hangingPunct="0">
              <a:spcBef>
                <a:spcPct val="0"/>
              </a:spcBef>
              <a:spcAft>
                <a:spcPct val="0"/>
              </a:spcAft>
            </a:pPr>
            <a:r>
              <a:rPr lang="fa-IR" altLang="fa-IR">
                <a:solidFill>
                  <a:srgbClr val="000000"/>
                </a:solidFill>
                <a:latin typeface="Times New Roman" panose="02020603050405020304" pitchFamily="18" charset="0"/>
                <a:cs typeface="B Zar" panose="00000400000000000000" pitchFamily="2" charset="-78"/>
              </a:rPr>
              <a:t>ب. 	از کار آن کارشناس شناخت کسب کند.</a:t>
            </a:r>
            <a:endParaRPr lang="en-US" altLang="fa-IR">
              <a:solidFill>
                <a:srgbClr val="000000"/>
              </a:solidFill>
              <a:latin typeface="Times New Roman" panose="02020603050405020304" pitchFamily="18" charset="0"/>
              <a:cs typeface="B Zar" panose="00000400000000000000" pitchFamily="2" charset="-78"/>
            </a:endParaRPr>
          </a:p>
          <a:p>
            <a:pPr algn="justLow" eaLnBrk="0" fontAlgn="base" hangingPunct="0">
              <a:spcBef>
                <a:spcPct val="0"/>
              </a:spcBef>
              <a:spcAft>
                <a:spcPts val="600"/>
              </a:spcAft>
            </a:pPr>
            <a:r>
              <a:rPr lang="fa-IR" altLang="fa-IR">
                <a:solidFill>
                  <a:srgbClr val="000000"/>
                </a:solidFill>
                <a:latin typeface="Times New Roman" panose="02020603050405020304" pitchFamily="18" charset="0"/>
                <a:cs typeface="B Zar" panose="00000400000000000000" pitchFamily="2" charset="-78"/>
              </a:rPr>
              <a:t>پ. 	مناسب بودن کار آن کارشناس به</a:t>
            </a:r>
            <a:r>
              <a:rPr lang="fa-IR" altLang="fa-IR">
                <a:solidFill>
                  <a:srgbClr val="000000"/>
                </a:solidFill>
                <a:latin typeface="Times New Roman" panose="02020603050405020304" pitchFamily="18" charset="0"/>
                <a:cs typeface="Times New Roman" panose="02020603050405020304" pitchFamily="18" charset="0"/>
              </a:rPr>
              <a:t> </a:t>
            </a:r>
            <a:r>
              <a:rPr lang="fa-IR" altLang="fa-IR">
                <a:solidFill>
                  <a:srgbClr val="000000"/>
                </a:solidFill>
                <a:latin typeface="Times New Roman" panose="02020603050405020304" pitchFamily="18" charset="0"/>
                <a:cs typeface="B Zar" panose="00000400000000000000" pitchFamily="2" charset="-78"/>
              </a:rPr>
              <a:t>عنوان شواهد حسابرسی پشتوانه ادعای مربوط را ارزیابی کند.</a:t>
            </a:r>
            <a:endParaRPr lang="en-US" altLang="fa-IR">
              <a:solidFill>
                <a:srgbClr val="000000"/>
              </a:solidFill>
              <a:latin typeface="Times New Roman" panose="02020603050405020304" pitchFamily="18" charset="0"/>
              <a:cs typeface="B Zar" panose="00000400000000000000" pitchFamily="2" charset="-78"/>
            </a:endParaRPr>
          </a:p>
        </p:txBody>
      </p:sp>
      <p:sp>
        <p:nvSpPr>
          <p:cNvPr id="5" name="Left Arrow 4"/>
          <p:cNvSpPr/>
          <p:nvPr/>
        </p:nvSpPr>
        <p:spPr>
          <a:xfrm>
            <a:off x="7102477" y="4445000"/>
            <a:ext cx="1508125" cy="1760538"/>
          </a:xfrm>
          <a:prstGeom prst="lef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180340" indent="-180340" algn="ctr" eaLnBrk="0" fontAlgn="base" hangingPunct="0">
              <a:lnSpc>
                <a:spcPct val="80000"/>
              </a:lnSpc>
              <a:spcBef>
                <a:spcPct val="0"/>
              </a:spcBef>
              <a:defRPr/>
            </a:pPr>
            <a:r>
              <a:rPr lang="fa-IR" sz="2400" b="1" baseline="30000" dirty="0">
                <a:solidFill>
                  <a:prstClr val="white"/>
                </a:solidFill>
                <a:latin typeface="B Lotus" panose="00000400000000000000" pitchFamily="2" charset="-78"/>
                <a:ea typeface="MS Mincho" panose="02020609040205080304" pitchFamily="49" charset="-128"/>
                <a:cs typeface="B Lotus" panose="00000400000000000000" pitchFamily="2" charset="-78"/>
              </a:rPr>
              <a:t> استاندارد حسابرسی 500، بند 8</a:t>
            </a:r>
            <a:endParaRPr lang="en-US" sz="2400" b="1" baseline="30000" dirty="0">
              <a:solidFill>
                <a:prstClr val="white"/>
              </a:solidFill>
              <a:latin typeface="B Lotus" panose="00000400000000000000" pitchFamily="2" charset="-78"/>
              <a:ea typeface="MS Mincho" panose="02020609040205080304" pitchFamily="49" charset="-128"/>
              <a:cs typeface="B Lotus" panose="00000400000000000000" pitchFamily="2" charset="-78"/>
            </a:endParaRPr>
          </a:p>
        </p:txBody>
      </p:sp>
    </p:spTree>
    <p:extLst>
      <p:ext uri="{BB962C8B-B14F-4D97-AF65-F5344CB8AC3E}">
        <p14:creationId xmlns:p14="http://schemas.microsoft.com/office/powerpoint/2010/main" val="41645382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38112"/>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a:t>
            </a:r>
            <a:r>
              <a:rPr lang="fa-IR" sz="3100" dirty="0">
                <a:ln w="11430"/>
                <a:solidFill>
                  <a:srgbClr val="CCFFFF"/>
                </a:solidFill>
                <a:effectLst>
                  <a:outerShdw blurRad="80000" dist="40000" dir="5040000" algn="tl">
                    <a:srgbClr val="000000">
                      <a:alpha val="30000"/>
                    </a:srgbClr>
                  </a:outerShdw>
                </a:effectLst>
                <a:cs typeface="B Titr" pitchFamily="2" charset="-78"/>
              </a:rPr>
              <a:t>ماهیت، زمانبندی اجرا و میزان روشهای حسابرسی </a:t>
            </a:r>
            <a:endParaRPr lang="en-US" sz="31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0483"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7AF87A37-1971-455F-8C86-4E8E24686433}" type="slidenum">
              <a:rPr lang="ar-SA" altLang="fa-IR" sz="1600" b="1">
                <a:solidFill>
                  <a:srgbClr val="C00000"/>
                </a:solidFill>
              </a:rPr>
              <a:pPr>
                <a:spcBef>
                  <a:spcPct val="0"/>
                </a:spcBef>
                <a:buClrTx/>
                <a:buSzTx/>
                <a:buFontTx/>
                <a:buNone/>
              </a:pPr>
              <a:t>16</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5" name="Rectangle 4"/>
          <p:cNvSpPr/>
          <p:nvPr/>
        </p:nvSpPr>
        <p:spPr>
          <a:xfrm>
            <a:off x="342900" y="1023940"/>
            <a:ext cx="8153400" cy="7334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Low" eaLnBrk="0" fontAlgn="base" hangingPunct="0">
              <a:lnSpc>
                <a:spcPct val="85000"/>
              </a:lnSpc>
              <a:spcBef>
                <a:spcPts val="600"/>
              </a:spcBef>
              <a:defRPr/>
            </a:pPr>
            <a:r>
              <a:rPr lang="fa-IR" sz="2400" dirty="0">
                <a:solidFill>
                  <a:prstClr val="black"/>
                </a:solidFill>
                <a:latin typeface="Times New Roman" panose="02020603050405020304" pitchFamily="18" charset="0"/>
                <a:ea typeface="MS Mincho" panose="02020609040205080304" pitchFamily="49" charset="-128"/>
                <a:cs typeface="B Nazanin" panose="00000400000000000000" pitchFamily="2" charset="-78"/>
              </a:rPr>
              <a:t>ماهیت، زمانبندی اجرا و میزان روشهای حسابرسی با توجه به الزامات این استاندارد برحسب شرایط تغییر می‌کند. </a:t>
            </a:r>
            <a:endParaRPr lang="en-US" sz="2400" dirty="0">
              <a:solidFill>
                <a:prstClr val="black"/>
              </a:solidFill>
              <a:latin typeface="Times New Roman" panose="02020603050405020304" pitchFamily="18" charset="0"/>
              <a:ea typeface="MS Mincho" panose="02020609040205080304" pitchFamily="49" charset="-128"/>
              <a:cs typeface="B Nazanin" panose="00000400000000000000" pitchFamily="2" charset="-78"/>
            </a:endParaRPr>
          </a:p>
        </p:txBody>
      </p:sp>
      <p:graphicFrame>
        <p:nvGraphicFramePr>
          <p:cNvPr id="3" name="Diagram 2"/>
          <p:cNvGraphicFramePr/>
          <p:nvPr/>
        </p:nvGraphicFramePr>
        <p:xfrm>
          <a:off x="304800" y="1881268"/>
          <a:ext cx="8191500" cy="42147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9163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a:t>
            </a:r>
            <a:r>
              <a:rPr lang="fa-IR" sz="3100" dirty="0">
                <a:ln w="11430"/>
                <a:solidFill>
                  <a:srgbClr val="CCFFFF"/>
                </a:solidFill>
                <a:effectLst>
                  <a:outerShdw blurRad="80000" dist="40000" dir="5040000" algn="tl">
                    <a:srgbClr val="000000">
                      <a:alpha val="30000"/>
                    </a:srgbClr>
                  </a:outerShdw>
                </a:effectLst>
                <a:cs typeface="B Titr" pitchFamily="2" charset="-78"/>
              </a:rPr>
              <a:t>ماهیت، زمانبندی اجرا و میزان روشهای حسابرسی </a:t>
            </a:r>
            <a:endParaRPr lang="en-US" sz="31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1507"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CDD02BB3-A6C3-430F-8713-E8A8D557034C}" type="slidenum">
              <a:rPr lang="ar-SA" altLang="fa-IR" sz="1600" b="1">
                <a:solidFill>
                  <a:srgbClr val="C00000"/>
                </a:solidFill>
              </a:rPr>
              <a:pPr>
                <a:spcBef>
                  <a:spcPct val="0"/>
                </a:spcBef>
                <a:buClrTx/>
                <a:buSzTx/>
                <a:buFontTx/>
                <a:buNone/>
              </a:pPr>
              <a:t>17</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495300" y="1219200"/>
            <a:ext cx="7696200" cy="46418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8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ماهیت، زمانبندی اجرا و میزان روشهای حسابرسی با توجه به الزامات مندرج این استاندارد برحسب شرایط تغییر می‌کند. برای مثال، عوامل زیر ممکن است ضرورت بکارگیری روشهای حسابرسی متفاوت یا گسترش روشهای حسابرسی را ایجاب نماید: </a:t>
            </a:r>
            <a:endParaRPr lang="en-US" sz="28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800" dirty="0">
                <a:solidFill>
                  <a:prstClr val="black"/>
                </a:solidFill>
                <a:latin typeface="Symbol" panose="05050102010706020507" pitchFamily="18" charset="2"/>
                <a:ea typeface="MS Mincho" panose="02020609040205080304" pitchFamily="49" charset="-128"/>
                <a:cs typeface="B Zar" panose="00000400000000000000" pitchFamily="2" charset="-78"/>
              </a:rPr>
              <a:t>کار کارشناس حسابرس به موضوع عمده‌ای مربوط باشد که متضمن قضاوتهای پیچیده و ذهنی است.</a:t>
            </a:r>
            <a:endParaRPr lang="en-US" sz="28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800" spc="-25" dirty="0">
                <a:solidFill>
                  <a:prstClr val="black"/>
                </a:solidFill>
                <a:latin typeface="Symbol" panose="05050102010706020507" pitchFamily="18" charset="2"/>
                <a:ea typeface="MS Mincho" panose="02020609040205080304" pitchFamily="49" charset="-128"/>
                <a:cs typeface="B Zar" panose="00000400000000000000" pitchFamily="2" charset="-78"/>
              </a:rPr>
              <a:t>حسابرس قبلاً از کار کارشناس حسابرس استفاده نکرده باشد، و شناخت قبلی از صلاحیت، توانایی‌ها و بی‌طرفی آن کارشناس نداشته باشد.</a:t>
            </a:r>
            <a:endParaRPr lang="en-US" sz="28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800" spc="-20" dirty="0">
                <a:solidFill>
                  <a:prstClr val="black"/>
                </a:solidFill>
                <a:latin typeface="Symbol" panose="05050102010706020507" pitchFamily="18" charset="2"/>
                <a:ea typeface="MS Mincho" panose="02020609040205080304" pitchFamily="49" charset="-128"/>
                <a:cs typeface="B Zar" panose="00000400000000000000" pitchFamily="2" charset="-78"/>
              </a:rPr>
              <a:t>کارشناس حسابرس، بجای ارائه مشاوره برای موضوعی خاص، روشهای حسابرسی را اجرا کند که بخش لاینفکی از حسابرسی است. </a:t>
            </a:r>
            <a:endParaRPr lang="en-US" sz="28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800" dirty="0">
                <a:solidFill>
                  <a:prstClr val="black"/>
                </a:solidFill>
                <a:latin typeface="Symbol" panose="05050102010706020507" pitchFamily="18" charset="2"/>
                <a:ea typeface="MS Mincho" panose="02020609040205080304" pitchFamily="49" charset="-128"/>
                <a:cs typeface="B Zar" panose="00000400000000000000" pitchFamily="2" charset="-78"/>
              </a:rPr>
              <a:t>کارشناس حسابرس، شخصی برون‌سازمانی است، بنابراین تابع سیاستها و روشهای کنترل کیفیت مؤسسه حسابرس نیست.   </a:t>
            </a:r>
            <a:endParaRPr lang="en-US" sz="2800"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324197776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906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a:t>
            </a:r>
            <a:r>
              <a:rPr lang="fa-IR" sz="3100" dirty="0">
                <a:ln w="11430"/>
                <a:solidFill>
                  <a:srgbClr val="CCFFFF"/>
                </a:solidFill>
                <a:effectLst>
                  <a:outerShdw blurRad="80000" dist="40000" dir="5040000" algn="tl">
                    <a:srgbClr val="000000">
                      <a:alpha val="30000"/>
                    </a:srgbClr>
                  </a:outerShdw>
                </a:effectLst>
                <a:cs typeface="B Titr" pitchFamily="2" charset="-78"/>
              </a:rPr>
              <a:t>ماهیت، زمانبندی اجرا و میزان روشهای حسابرسی</a:t>
            </a:r>
            <a:br>
              <a:rPr lang="fa-IR" sz="3100" dirty="0">
                <a:ln w="11430"/>
                <a:solidFill>
                  <a:srgbClr val="CCFFFF"/>
                </a:solidFill>
                <a:effectLst>
                  <a:outerShdw blurRad="80000" dist="40000" dir="5040000" algn="tl">
                    <a:srgbClr val="000000">
                      <a:alpha val="30000"/>
                    </a:srgbClr>
                  </a:outerShdw>
                </a:effectLst>
                <a:cs typeface="B Titr" pitchFamily="2" charset="-78"/>
              </a:rPr>
            </a:br>
            <a:r>
              <a:rPr lang="fa-IR" sz="2700" dirty="0">
                <a:effectLst/>
              </a:rPr>
              <a:t>سیاستها و روشهای کنترل کیفیت مؤسسه حسابرس </a:t>
            </a:r>
            <a:r>
              <a:rPr lang="fa-IR" sz="2700" dirty="0">
                <a:ln w="11430"/>
                <a:solidFill>
                  <a:srgbClr val="CCFFFF"/>
                </a:solidFill>
                <a:effectLst>
                  <a:outerShdw blurRad="80000" dist="40000" dir="5040000" algn="tl">
                    <a:srgbClr val="000000">
                      <a:alpha val="30000"/>
                    </a:srgbClr>
                  </a:outerShdw>
                </a:effectLst>
                <a:cs typeface="B Titr" pitchFamily="2" charset="-78"/>
              </a:rPr>
              <a:t> </a:t>
            </a:r>
            <a:endParaRPr lang="en-US" sz="27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2531"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DC1497DA-D6E8-4E2A-81C6-FE774344D3BE}" type="slidenum">
              <a:rPr lang="ar-SA" altLang="fa-IR" sz="1600" b="1">
                <a:solidFill>
                  <a:srgbClr val="C00000"/>
                </a:solidFill>
              </a:rPr>
              <a:pPr>
                <a:spcBef>
                  <a:spcPct val="0"/>
                </a:spcBef>
                <a:buClrTx/>
                <a:buSzTx/>
                <a:buFontTx/>
                <a:buNone/>
              </a:pPr>
              <a:t>18</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284165" y="4411665"/>
            <a:ext cx="8174037" cy="172878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eaLnBrk="0" fontAlgn="base" hangingPunct="0">
              <a:spcBef>
                <a:spcPct val="0"/>
              </a:spcBef>
              <a:spcAft>
                <a:spcPct val="0"/>
              </a:spcAft>
              <a:defRPr/>
            </a:pP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بنابراین تابع سیاستها و روشهای کنترل کیفیت طبق استاندارد کنترل کیفیت 1 می‌باشد. </a:t>
            </a:r>
            <a:endParaRPr lang="en-US" dirty="0">
              <a:solidFill>
                <a:prstClr val="black"/>
              </a:solidFill>
            </a:endParaRPr>
          </a:p>
          <a:p>
            <a:pPr algn="just" eaLnBrk="0" fontAlgn="base" hangingPunct="0">
              <a:spcBef>
                <a:spcPct val="0"/>
              </a:spcBef>
              <a:spcAft>
                <a:spcPct val="0"/>
              </a:spcAft>
              <a:defRPr/>
            </a:pPr>
            <a:endParaRPr lang="fa-IR" b="1" baseline="30000" dirty="0">
              <a:solidFill>
                <a:prstClr val="black"/>
              </a:solidFill>
            </a:endParaRPr>
          </a:p>
          <a:p>
            <a:pPr algn="just" eaLnBrk="0" fontAlgn="base" hangingPunct="0">
              <a:spcBef>
                <a:spcPct val="0"/>
              </a:spcBef>
              <a:spcAft>
                <a:spcPct val="0"/>
              </a:spcAft>
              <a:defRPr/>
            </a:pPr>
            <a:endParaRPr lang="fa-IR" b="1" baseline="30000" dirty="0">
              <a:solidFill>
                <a:prstClr val="black"/>
              </a:solidFill>
            </a:endParaRPr>
          </a:p>
          <a:p>
            <a:pPr algn="just" eaLnBrk="0" fontAlgn="base" hangingPunct="0">
              <a:spcBef>
                <a:spcPct val="0"/>
              </a:spcBef>
              <a:spcAft>
                <a:spcPct val="0"/>
              </a:spcAft>
              <a:defRPr/>
            </a:pPr>
            <a:endParaRPr lang="fa-IR" b="1" baseline="30000" dirty="0">
              <a:solidFill>
                <a:prstClr val="black"/>
              </a:solidFill>
            </a:endParaRPr>
          </a:p>
          <a:p>
            <a:pPr algn="just" eaLnBrk="0" fontAlgn="base" hangingPunct="0">
              <a:spcBef>
                <a:spcPct val="0"/>
              </a:spcBef>
              <a:spcAft>
                <a:spcPct val="0"/>
              </a:spcAft>
              <a:defRPr/>
            </a:pPr>
            <a:r>
              <a:rPr lang="fa-IR" b="1" baseline="30000" dirty="0">
                <a:solidFill>
                  <a:prstClr val="black"/>
                </a:solidFill>
              </a:rPr>
              <a:t>استاندارد کنترل کيفيت ۱، ”كنترل كيفيت در مؤسسات ارائه‌كننده خدمات حسابرسي، ساير خدمات اطمينان بخشي و خدمات مرتبط”</a:t>
            </a:r>
            <a:r>
              <a:rPr lang="fa-IR" b="1" dirty="0">
                <a:solidFill>
                  <a:prstClr val="black"/>
                </a:solidFill>
              </a:rPr>
              <a:t>،</a:t>
            </a:r>
            <a:r>
              <a:rPr lang="fa-IR" b="1" baseline="30000" dirty="0">
                <a:solidFill>
                  <a:prstClr val="black"/>
                </a:solidFill>
              </a:rPr>
              <a:t> بند 6</a:t>
            </a:r>
            <a:r>
              <a:rPr lang="fa-IR" b="1" dirty="0">
                <a:solidFill>
                  <a:prstClr val="black"/>
                </a:solidFill>
              </a:rPr>
              <a:t>-ث</a:t>
            </a:r>
            <a:endParaRPr lang="en-US" dirty="0">
              <a:solidFill>
                <a:prstClr val="black"/>
              </a:solidFill>
            </a:endParaRPr>
          </a:p>
          <a:p>
            <a:pPr algn="just" eaLnBrk="0" fontAlgn="base" hangingPunct="0">
              <a:spcBef>
                <a:spcPct val="0"/>
              </a:spcBef>
              <a:spcAft>
                <a:spcPct val="0"/>
              </a:spcAft>
              <a:defRPr/>
            </a:pPr>
            <a:r>
              <a:rPr lang="fa-IR" b="1" baseline="30000" dirty="0">
                <a:solidFill>
                  <a:prstClr val="black"/>
                </a:solidFill>
              </a:rPr>
              <a:t>. استاندارد حسابرسی 220، بند 3</a:t>
            </a:r>
            <a:endParaRPr lang="en-US" dirty="0">
              <a:solidFill>
                <a:prstClr val="black"/>
              </a:solidFill>
            </a:endParaRPr>
          </a:p>
          <a:p>
            <a:pPr algn="just" eaLnBrk="0" fontAlgn="base" hangingPunct="0">
              <a:lnSpc>
                <a:spcPct val="85000"/>
              </a:lnSpc>
              <a:spcBef>
                <a:spcPts val="600"/>
              </a:spcBef>
              <a:defRPr/>
            </a:pPr>
            <a:endParaRPr lang="en-US" sz="2000" b="1" baseline="30000" dirty="0">
              <a:solidFill>
                <a:prstClr val="black"/>
              </a:solidFill>
              <a:latin typeface="B Lotus" panose="00000400000000000000" pitchFamily="2" charset="-78"/>
              <a:ea typeface="MS Mincho" panose="02020609040205080304" pitchFamily="49" charset="-128"/>
              <a:cs typeface="B Lotus" panose="00000400000000000000" pitchFamily="2" charset="-78"/>
            </a:endParaRPr>
          </a:p>
        </p:txBody>
      </p:sp>
      <p:sp>
        <p:nvSpPr>
          <p:cNvPr id="4" name="Left Arrow 3"/>
          <p:cNvSpPr/>
          <p:nvPr/>
        </p:nvSpPr>
        <p:spPr>
          <a:xfrm rot="16200000">
            <a:off x="4035425" y="-98425"/>
            <a:ext cx="920750" cy="32385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vert="vert" anchor="ctr"/>
          <a:lstStyle/>
          <a:p>
            <a:pPr algn="ctr" rtl="0" eaLnBrk="0" fontAlgn="base" hangingPunct="0">
              <a:spcBef>
                <a:spcPct val="0"/>
              </a:spcBef>
              <a:spcAft>
                <a:spcPct val="0"/>
              </a:spcAft>
              <a:defRPr/>
            </a:pPr>
            <a:r>
              <a:rPr lang="fa-IR" sz="2400" b="1" dirty="0">
                <a:solidFill>
                  <a:prstClr val="white"/>
                </a:solidFill>
                <a:latin typeface="Times New Roman" panose="02020603050405020304" pitchFamily="18" charset="0"/>
                <a:ea typeface="MS Mincho" panose="02020609040205080304" pitchFamily="49" charset="-128"/>
                <a:cs typeface="B Zar" panose="00000400000000000000" pitchFamily="2" charset="-78"/>
              </a:rPr>
              <a:t>کارشناس درون‌سازمانی</a:t>
            </a:r>
            <a:endParaRPr lang="en-US" sz="2400" b="1" dirty="0">
              <a:solidFill>
                <a:prstClr val="white"/>
              </a:solidFill>
            </a:endParaRPr>
          </a:p>
        </p:txBody>
      </p:sp>
      <p:sp>
        <p:nvSpPr>
          <p:cNvPr id="5" name="Down Arrow Callout 4"/>
          <p:cNvSpPr/>
          <p:nvPr/>
        </p:nvSpPr>
        <p:spPr>
          <a:xfrm>
            <a:off x="304800" y="1981202"/>
            <a:ext cx="8382000" cy="2354263"/>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0" fontAlgn="base" hangingPunct="0">
              <a:spcBef>
                <a:spcPct val="0"/>
              </a:spcBef>
              <a:spcAft>
                <a:spcPct val="0"/>
              </a:spcAft>
              <a:defRPr/>
            </a:pPr>
            <a:r>
              <a:rPr lang="fa-IR" sz="2400" dirty="0">
                <a:solidFill>
                  <a:prstClr val="white"/>
                </a:solidFill>
              </a:rPr>
              <a:t>ممکن است از کارکنان مؤسسه حسابرس شامل کارکنان موقت آن باشد.</a:t>
            </a:r>
          </a:p>
          <a:p>
            <a:pPr algn="ctr" rtl="0" eaLnBrk="0" fontAlgn="base" hangingPunct="0">
              <a:spcBef>
                <a:spcPct val="0"/>
              </a:spcBef>
              <a:spcAft>
                <a:spcPct val="0"/>
              </a:spcAft>
              <a:defRPr/>
            </a:pPr>
            <a:r>
              <a:rPr lang="fa-IR" sz="2400" dirty="0">
                <a:solidFill>
                  <a:prstClr val="white"/>
                </a:solidFill>
              </a:rPr>
              <a:t>یا</a:t>
            </a:r>
          </a:p>
          <a:p>
            <a:pPr algn="ctr" rtl="0" eaLnBrk="0" fontAlgn="base" hangingPunct="0">
              <a:spcBef>
                <a:spcPct val="0"/>
              </a:spcBef>
              <a:spcAft>
                <a:spcPct val="0"/>
              </a:spcAft>
              <a:defRPr/>
            </a:pPr>
            <a:r>
              <a:rPr lang="fa-IR" sz="2400" dirty="0">
                <a:solidFill>
                  <a:prstClr val="white"/>
                </a:solidFill>
              </a:rPr>
              <a:t>ممکن است از کارکنان مؤسسه حسابرسی شبکه‌ای شامل کارکنان موقت آن باشد که از سیاستها و روشهای کنترل کیفیت مشترکی با مؤسسه حسابرس بهره می‌برند.</a:t>
            </a:r>
            <a:endParaRPr lang="en-US" sz="2400" dirty="0">
              <a:solidFill>
                <a:prstClr val="white"/>
              </a:solidFill>
            </a:endParaRPr>
          </a:p>
        </p:txBody>
      </p:sp>
    </p:spTree>
    <p:extLst>
      <p:ext uri="{BB962C8B-B14F-4D97-AF65-F5344CB8AC3E}">
        <p14:creationId xmlns:p14="http://schemas.microsoft.com/office/powerpoint/2010/main" val="36481851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906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a:t>
            </a:r>
            <a:r>
              <a:rPr lang="fa-IR" sz="3100" dirty="0">
                <a:ln w="11430"/>
                <a:solidFill>
                  <a:srgbClr val="CCFFFF"/>
                </a:solidFill>
                <a:effectLst>
                  <a:outerShdw blurRad="80000" dist="40000" dir="5040000" algn="tl">
                    <a:srgbClr val="000000">
                      <a:alpha val="30000"/>
                    </a:srgbClr>
                  </a:outerShdw>
                </a:effectLst>
                <a:cs typeface="B Titr" pitchFamily="2" charset="-78"/>
              </a:rPr>
              <a:t>ماهیت، زمانبندی اجرا و میزان روشهای حسابرسی</a:t>
            </a:r>
            <a:br>
              <a:rPr lang="fa-IR" sz="3100" dirty="0">
                <a:ln w="11430"/>
                <a:solidFill>
                  <a:srgbClr val="CCFFFF"/>
                </a:solidFill>
                <a:effectLst>
                  <a:outerShdw blurRad="80000" dist="40000" dir="5040000" algn="tl">
                    <a:srgbClr val="000000">
                      <a:alpha val="30000"/>
                    </a:srgbClr>
                  </a:outerShdw>
                </a:effectLst>
                <a:cs typeface="B Titr" pitchFamily="2" charset="-78"/>
              </a:rPr>
            </a:br>
            <a:r>
              <a:rPr lang="fa-IR" sz="2700" dirty="0">
                <a:effectLst/>
              </a:rPr>
              <a:t>سیاستها و روشهای کنترل کیفیت مؤسسه حسابرس </a:t>
            </a:r>
            <a:r>
              <a:rPr lang="fa-IR" sz="2700" dirty="0">
                <a:ln w="11430"/>
                <a:solidFill>
                  <a:srgbClr val="CCFFFF"/>
                </a:solidFill>
                <a:effectLst>
                  <a:outerShdw blurRad="80000" dist="40000" dir="5040000" algn="tl">
                    <a:srgbClr val="000000">
                      <a:alpha val="30000"/>
                    </a:srgbClr>
                  </a:outerShdw>
                </a:effectLst>
                <a:cs typeface="B Titr" pitchFamily="2" charset="-78"/>
              </a:rPr>
              <a:t> </a:t>
            </a:r>
            <a:endParaRPr lang="en-US" sz="27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3555"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0320BBC1-3D2C-4332-A22B-1AA71F538FEA}" type="slidenum">
              <a:rPr lang="ar-SA" altLang="fa-IR" sz="1600" b="1">
                <a:solidFill>
                  <a:srgbClr val="C00000"/>
                </a:solidFill>
              </a:rPr>
              <a:pPr>
                <a:spcBef>
                  <a:spcPct val="0"/>
                </a:spcBef>
                <a:buClrTx/>
                <a:buSzTx/>
                <a:buFontTx/>
                <a:buNone/>
              </a:pPr>
              <a:t>19</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914400" y="3886202"/>
            <a:ext cx="6629400" cy="16414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0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با این حال، در برخی موارد، قوانین یا مقررات ممکن است ملزم کرده باشد که با کارشناس برون‌سازمانی به عنوان عضوی از تیم حسابرسی برخورد شود و بنابراین ممکن است ملزم به رعایت الزامات اخلاقی مربوط شامل الزامات مربوط به استقلال و سایر الزامات حرفه‌ای طبق قوانین و مقررات باشد.</a:t>
            </a:r>
          </a:p>
          <a:p>
            <a:pPr algn="justLow" eaLnBrk="0" fontAlgn="base" hangingPunct="0">
              <a:lnSpc>
                <a:spcPct val="85000"/>
              </a:lnSpc>
              <a:spcBef>
                <a:spcPts val="600"/>
              </a:spcBef>
              <a:defRPr/>
            </a:pPr>
            <a:endParaRPr lang="en-US" sz="20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180340" indent="-180340" algn="justLow" eaLnBrk="0" fontAlgn="base" hangingPunct="0">
              <a:lnSpc>
                <a:spcPct val="80000"/>
              </a:lnSpc>
              <a:spcBef>
                <a:spcPct val="0"/>
              </a:spcBef>
              <a:defRPr/>
            </a:pPr>
            <a:r>
              <a:rPr lang="fa-IR" sz="2000" b="1" baseline="30000" dirty="0">
                <a:solidFill>
                  <a:prstClr val="black"/>
                </a:solidFill>
                <a:latin typeface="B Lotus" panose="00000400000000000000" pitchFamily="2" charset="-78"/>
                <a:ea typeface="MS Mincho" panose="02020609040205080304" pitchFamily="49" charset="-128"/>
                <a:cs typeface="B Lotus" panose="00000400000000000000" pitchFamily="2" charset="-78"/>
              </a:rPr>
              <a:t>. استاندارد کنترل کيفيت ۱، بند 6-ث</a:t>
            </a:r>
            <a:endParaRPr lang="en-US" sz="2000" b="1" baseline="30000" dirty="0">
              <a:solidFill>
                <a:prstClr val="black"/>
              </a:solidFill>
              <a:latin typeface="B Lotus" panose="00000400000000000000" pitchFamily="2" charset="-78"/>
              <a:ea typeface="MS Mincho" panose="02020609040205080304" pitchFamily="49" charset="-128"/>
              <a:cs typeface="B Lotus" panose="00000400000000000000" pitchFamily="2" charset="-78"/>
            </a:endParaRPr>
          </a:p>
        </p:txBody>
      </p:sp>
      <p:sp>
        <p:nvSpPr>
          <p:cNvPr id="4" name="Left Arrow 3"/>
          <p:cNvSpPr/>
          <p:nvPr/>
        </p:nvSpPr>
        <p:spPr>
          <a:xfrm>
            <a:off x="5791200" y="1139827"/>
            <a:ext cx="2667000" cy="145097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0" fontAlgn="base" hangingPunct="0">
              <a:spcBef>
                <a:spcPct val="0"/>
              </a:spcBef>
              <a:spcAft>
                <a:spcPct val="0"/>
              </a:spcAft>
              <a:defRPr/>
            </a:pPr>
            <a:r>
              <a:rPr lang="fa-IR" sz="2400" b="1" dirty="0">
                <a:solidFill>
                  <a:prstClr val="white"/>
                </a:solidFill>
                <a:latin typeface="Times New Roman" panose="02020603050405020304" pitchFamily="18" charset="0"/>
                <a:ea typeface="MS Mincho" panose="02020609040205080304" pitchFamily="49" charset="-128"/>
                <a:cs typeface="B Zar" panose="00000400000000000000" pitchFamily="2" charset="-78"/>
              </a:rPr>
              <a:t>کارشناس برون‌سازمانی</a:t>
            </a:r>
            <a:endParaRPr lang="en-US" sz="2400" b="1" dirty="0">
              <a:solidFill>
                <a:prstClr val="white"/>
              </a:solidFill>
            </a:endParaRPr>
          </a:p>
        </p:txBody>
      </p:sp>
      <p:sp>
        <p:nvSpPr>
          <p:cNvPr id="5" name="Down Arrow Callout 4"/>
          <p:cNvSpPr/>
          <p:nvPr/>
        </p:nvSpPr>
        <p:spPr>
          <a:xfrm>
            <a:off x="2743200" y="1449388"/>
            <a:ext cx="2895600" cy="914400"/>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0" fontAlgn="base" hangingPunct="0">
              <a:spcBef>
                <a:spcPct val="0"/>
              </a:spcBef>
              <a:spcAft>
                <a:spcPct val="0"/>
              </a:spcAft>
              <a:defRPr/>
            </a:pPr>
            <a:r>
              <a:rPr lang="fa-IR" sz="2400" dirty="0">
                <a:solidFill>
                  <a:prstClr val="white"/>
                </a:solidFill>
                <a:latin typeface="Times New Roman" panose="02020603050405020304" pitchFamily="18" charset="0"/>
                <a:ea typeface="MS Mincho" panose="02020609040205080304" pitchFamily="49" charset="-128"/>
                <a:cs typeface="B Zar" panose="00000400000000000000" pitchFamily="2" charset="-78"/>
              </a:rPr>
              <a:t>عضوی از تیم حسابرسی نیست</a:t>
            </a:r>
            <a:endParaRPr lang="en-US" sz="2400" dirty="0">
              <a:solidFill>
                <a:prstClr val="white"/>
              </a:solidFill>
            </a:endParaRPr>
          </a:p>
        </p:txBody>
      </p:sp>
      <p:sp>
        <p:nvSpPr>
          <p:cNvPr id="9" name="Down Arrow Callout 8"/>
          <p:cNvSpPr/>
          <p:nvPr/>
        </p:nvSpPr>
        <p:spPr>
          <a:xfrm>
            <a:off x="1905000" y="2822577"/>
            <a:ext cx="4419600" cy="1063625"/>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0" fontAlgn="base" hangingPunct="0">
              <a:spcBef>
                <a:spcPct val="0"/>
              </a:spcBef>
              <a:spcAft>
                <a:spcPct val="0"/>
              </a:spcAft>
              <a:defRPr/>
            </a:pPr>
            <a:r>
              <a:rPr lang="fa-IR" sz="2400" dirty="0">
                <a:solidFill>
                  <a:prstClr val="white"/>
                </a:solidFill>
                <a:latin typeface="Times New Roman" panose="02020603050405020304" pitchFamily="18" charset="0"/>
                <a:ea typeface="MS Mincho" panose="02020609040205080304" pitchFamily="49" charset="-128"/>
                <a:cs typeface="B Zar" panose="00000400000000000000" pitchFamily="2" charset="-78"/>
              </a:rPr>
              <a:t>بنابراین تابع سیاستها و روشهای کنترل کیفیت طبق استاندارد کنترل کیفیت 1 نمی‌باشد. </a:t>
            </a:r>
            <a:endParaRPr lang="en-US" sz="2400" dirty="0">
              <a:solidFill>
                <a:prstClr val="white"/>
              </a:solidFill>
            </a:endParaRPr>
          </a:p>
        </p:txBody>
      </p:sp>
    </p:spTree>
    <p:extLst>
      <p:ext uri="{BB962C8B-B14F-4D97-AF65-F5344CB8AC3E}">
        <p14:creationId xmlns:p14="http://schemas.microsoft.com/office/powerpoint/2010/main" val="389304836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کلیات: دامنه کاربرد</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6147"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196F3CE8-436F-46CE-8223-CB370B93CE46}" type="slidenum">
              <a:rPr lang="ar-SA" altLang="fa-IR" sz="1600" b="1">
                <a:solidFill>
                  <a:srgbClr val="C00000"/>
                </a:solidFill>
              </a:rPr>
              <a:pPr>
                <a:spcBef>
                  <a:spcPct val="0"/>
                </a:spcBef>
                <a:buClrTx/>
                <a:buSzTx/>
                <a:buFontTx/>
                <a:buNone/>
              </a:pPr>
              <a:t>2</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5" name="Rectangle 4"/>
          <p:cNvSpPr/>
          <p:nvPr/>
        </p:nvSpPr>
        <p:spPr>
          <a:xfrm>
            <a:off x="685800" y="1371600"/>
            <a:ext cx="7620000" cy="1557338"/>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Low" fontAlgn="base">
              <a:lnSpc>
                <a:spcPct val="85000"/>
              </a:lnSpc>
              <a:spcBef>
                <a:spcPts val="600"/>
              </a:spcBef>
              <a:defRPr/>
            </a:pPr>
            <a:r>
              <a:rPr lang="fa-IR" sz="2800" dirty="0">
                <a:solidFill>
                  <a:prstClr val="black"/>
                </a:solidFill>
                <a:latin typeface="Times New Roman" panose="02020603050405020304" pitchFamily="18" charset="0"/>
                <a:ea typeface="MS Mincho" panose="02020609040205080304" pitchFamily="49" charset="-128"/>
                <a:cs typeface="B Nazanin" panose="00000400000000000000" pitchFamily="2" charset="-78"/>
              </a:rPr>
              <a:t>در این استاندارد، مسئولیتهای حسابرس در ارتباط با کاری که توسط اشخاص حقیقی یا حقوقی متخصص در حوزه‌ای غیر از حسابداری و حسابرسی، برای کمک به حسابرس در کسب شواهد حسابرسی کافی و مناسب انجام می‌شود، مطرح شده است. </a:t>
            </a:r>
            <a:endParaRPr lang="en-US" sz="2800" dirty="0">
              <a:solidFill>
                <a:prstClr val="black"/>
              </a:solidFill>
              <a:latin typeface="Times New Roman" panose="02020603050405020304" pitchFamily="18" charset="0"/>
              <a:ea typeface="MS Mincho" panose="02020609040205080304" pitchFamily="49" charset="-128"/>
              <a:cs typeface="B Nazanin" panose="00000400000000000000" pitchFamily="2" charset="-78"/>
            </a:endParaRPr>
          </a:p>
        </p:txBody>
      </p:sp>
      <p:sp>
        <p:nvSpPr>
          <p:cNvPr id="10" name="Rectangle 9"/>
          <p:cNvSpPr/>
          <p:nvPr/>
        </p:nvSpPr>
        <p:spPr>
          <a:xfrm>
            <a:off x="674688" y="3243265"/>
            <a:ext cx="7631112" cy="311943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Low" fontAlgn="base">
              <a:lnSpc>
                <a:spcPct val="85000"/>
              </a:lnSpc>
              <a:spcBef>
                <a:spcPts val="600"/>
              </a:spcBef>
              <a:defRPr/>
            </a:pPr>
            <a:r>
              <a:rPr lang="fa-IR" sz="2000" dirty="0">
                <a:solidFill>
                  <a:prstClr val="black"/>
                </a:solidFill>
                <a:latin typeface="Times New Roman" panose="02020603050405020304" pitchFamily="18" charset="0"/>
                <a:ea typeface="MS Mincho" panose="02020609040205080304" pitchFamily="49" charset="-128"/>
                <a:cs typeface="B Nazanin" panose="00000400000000000000" pitchFamily="2" charset="-78"/>
              </a:rPr>
              <a:t>در این استاندارد موارد زیر مطرح نمی‌شود:</a:t>
            </a:r>
            <a:endParaRPr lang="en-US" sz="2000" dirty="0">
              <a:solidFill>
                <a:prstClr val="black"/>
              </a:solidFill>
              <a:latin typeface="Times New Roman" panose="02020603050405020304" pitchFamily="18" charset="0"/>
              <a:ea typeface="MS Mincho" panose="02020609040205080304" pitchFamily="49" charset="-128"/>
              <a:cs typeface="B Nazanin" panose="00000400000000000000" pitchFamily="2" charset="-78"/>
            </a:endParaRPr>
          </a:p>
          <a:p>
            <a:pPr marL="756285" indent="-396240" algn="justLow" fontAlgn="base">
              <a:lnSpc>
                <a:spcPct val="80000"/>
              </a:lnSpc>
              <a:spcBef>
                <a:spcPts val="300"/>
              </a:spcBef>
              <a:spcAft>
                <a:spcPts val="300"/>
              </a:spcAft>
              <a:tabLst>
                <a:tab pos="575945" algn="l"/>
                <a:tab pos="1368425" algn="l"/>
              </a:tabLst>
              <a:defRPr/>
            </a:pPr>
            <a:r>
              <a:rPr lang="fa-IR" sz="2000" spc="-2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t>الف	.	شرایطی که در آن، تیم حسابرسی شامل عضو، یا بهره‌مند از مشاوره یک شخص حقیقی یا حقوقی، متخصص در یک شاخه تخصصی حسابداری یا حسابرسی است، که این موضوع در استاندارد 220 مورد بحث قرار گرفته است، یا</a:t>
            </a:r>
            <a:endParaRPr lang="en-US" sz="2000" spc="-2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endParaRPr>
          </a:p>
          <a:p>
            <a:pPr marL="756285" indent="-396240" algn="justLow" fontAlgn="base">
              <a:lnSpc>
                <a:spcPct val="90000"/>
              </a:lnSpc>
              <a:spcBef>
                <a:spcPts val="600"/>
              </a:spcBef>
              <a:tabLst>
                <a:tab pos="575945" algn="l"/>
                <a:tab pos="1368425" algn="l"/>
              </a:tabLst>
              <a:defRPr/>
            </a:pPr>
            <a:r>
              <a:rPr lang="fa-IR" sz="2000" spc="-2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t>ب	.	استفاده</a:t>
            </a:r>
            <a:r>
              <a:rPr lang="fa-IR" sz="2000" spc="-4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t> حسابرس </a:t>
            </a:r>
            <a:r>
              <a:rPr lang="fa-IR" sz="2000" spc="-2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t>از کار شخص حقیقی یا حقوقی دارای تخصص در حوزه‌ای غیر از حسابداری و حسابرسی که توسط واحد تجاري برای کمک به تهیه صورتهای مالی مورد استفاده قرار می‌گیرد (کارشناس واحد تجاری)، </a:t>
            </a:r>
            <a:r>
              <a:rPr lang="fa-IR" sz="2000" spc="-3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t>که این موضوع در استاندارد 500 مورد بحث قرار گرفته است</a:t>
            </a:r>
            <a:r>
              <a:rPr lang="fa-IR" sz="2000" spc="-2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rPr>
              <a:t>.</a:t>
            </a:r>
          </a:p>
          <a:p>
            <a:pPr marL="756285" indent="-396240" algn="justLow" fontAlgn="base">
              <a:lnSpc>
                <a:spcPct val="90000"/>
              </a:lnSpc>
              <a:spcBef>
                <a:spcPts val="600"/>
              </a:spcBef>
              <a:tabLst>
                <a:tab pos="575945" algn="l"/>
                <a:tab pos="1368425" algn="l"/>
              </a:tabLst>
              <a:defRPr/>
            </a:pPr>
            <a:endParaRPr lang="en-US" sz="2000" spc="-20" dirty="0">
              <a:solidFill>
                <a:prstClr val="black"/>
              </a:solidFill>
              <a:latin typeface="Times New Roman" panose="02020603050405020304" pitchFamily="18" charset="0"/>
              <a:ea typeface="Times New Roman" panose="02020603050405020304" pitchFamily="18" charset="0"/>
              <a:cs typeface="B Nazanin" panose="00000400000000000000" pitchFamily="2" charset="-78"/>
            </a:endParaRPr>
          </a:p>
          <a:p>
            <a:pPr marL="180340" indent="-180340" algn="justLow" fontAlgn="base">
              <a:lnSpc>
                <a:spcPct val="80000"/>
              </a:lnSpc>
              <a:spcBef>
                <a:spcPct val="0"/>
              </a:spcBef>
              <a:defRPr/>
            </a:pPr>
            <a:r>
              <a:rPr lang="fa-IR" sz="2000" b="1" baseline="30000" dirty="0">
                <a:solidFill>
                  <a:prstClr val="black"/>
                </a:solidFill>
                <a:latin typeface="B Lotus" panose="00000400000000000000" pitchFamily="2" charset="-78"/>
                <a:ea typeface="MS Mincho" panose="02020609040205080304" pitchFamily="49" charset="-128"/>
                <a:cs typeface="B Nazanin" panose="00000400000000000000" pitchFamily="2" charset="-78"/>
              </a:rPr>
              <a:t>استاندارد حسابرسی 220، ”کنترل کیفیت حسابرسی اطلاعات مالی تاریخی (تجدید‌نظر شده 1386) “، بند 31</a:t>
            </a:r>
            <a:endParaRPr lang="en-US" sz="2000" dirty="0">
              <a:solidFill>
                <a:prstClr val="black"/>
              </a:solidFill>
              <a:latin typeface="B Lotus" panose="00000400000000000000" pitchFamily="2" charset="-78"/>
              <a:ea typeface="MS Mincho" panose="02020609040205080304" pitchFamily="49" charset="-128"/>
              <a:cs typeface="B Nazanin" panose="00000400000000000000" pitchFamily="2" charset="-78"/>
            </a:endParaRPr>
          </a:p>
          <a:p>
            <a:pPr marL="180340" indent="-180340" algn="just" fontAlgn="base">
              <a:lnSpc>
                <a:spcPct val="80000"/>
              </a:lnSpc>
              <a:spcBef>
                <a:spcPct val="0"/>
              </a:spcBef>
              <a:defRPr/>
            </a:pPr>
            <a:r>
              <a:rPr lang="fa-IR" sz="2000" b="1" baseline="30000" dirty="0">
                <a:solidFill>
                  <a:prstClr val="black"/>
                </a:solidFill>
                <a:latin typeface="B Lotus" panose="00000400000000000000" pitchFamily="2" charset="-78"/>
                <a:ea typeface="MS Mincho" panose="02020609040205080304" pitchFamily="49" charset="-128"/>
                <a:cs typeface="B Nazanin" panose="00000400000000000000" pitchFamily="2" charset="-78"/>
              </a:rPr>
              <a:t>استاندارد حسابرسی 500، ”شواهد حسابرسی (تجدید نظر شده 1395)“، بندهای ت-34 تا ت-48</a:t>
            </a:r>
            <a:endParaRPr lang="en-US" sz="2000" b="1" baseline="30000" dirty="0">
              <a:solidFill>
                <a:prstClr val="black"/>
              </a:solidFill>
              <a:latin typeface="B Lotus" panose="00000400000000000000" pitchFamily="2" charset="-78"/>
              <a:ea typeface="MS Mincho" panose="02020609040205080304" pitchFamily="49" charset="-128"/>
              <a:cs typeface="B Nazanin" panose="00000400000000000000" pitchFamily="2" charset="-78"/>
            </a:endParaRPr>
          </a:p>
        </p:txBody>
      </p:sp>
    </p:spTree>
    <p:extLst>
      <p:ext uri="{BB962C8B-B14F-4D97-AF65-F5344CB8AC3E}">
        <p14:creationId xmlns:p14="http://schemas.microsoft.com/office/powerpoint/2010/main" val="101917189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144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الزامات: </a:t>
            </a:r>
            <a:r>
              <a:rPr lang="fa-IR" sz="3100" dirty="0">
                <a:ln w="11430"/>
                <a:solidFill>
                  <a:srgbClr val="CCFFFF"/>
                </a:solidFill>
                <a:effectLst>
                  <a:outerShdw blurRad="80000" dist="40000" dir="5040000" algn="tl">
                    <a:srgbClr val="000000">
                      <a:alpha val="30000"/>
                    </a:srgbClr>
                  </a:outerShdw>
                </a:effectLst>
                <a:cs typeface="B Titr" pitchFamily="2" charset="-78"/>
              </a:rPr>
              <a:t>ماهیت، زمانبندی اجرا و میزان روشهای حسابرسی</a:t>
            </a:r>
            <a:br>
              <a:rPr lang="fa-IR" sz="3100" dirty="0">
                <a:ln w="11430"/>
                <a:solidFill>
                  <a:srgbClr val="CCFFFF"/>
                </a:solidFill>
                <a:effectLst>
                  <a:outerShdw blurRad="80000" dist="40000" dir="5040000" algn="tl">
                    <a:srgbClr val="000000">
                      <a:alpha val="30000"/>
                    </a:srgbClr>
                  </a:outerShdw>
                </a:effectLst>
                <a:cs typeface="B Titr" pitchFamily="2" charset="-78"/>
              </a:rPr>
            </a:br>
            <a:r>
              <a:rPr lang="fa-IR" sz="3200" dirty="0">
                <a:effectLst/>
              </a:rPr>
              <a:t>سیاستها و روشهای کنترل کیفیت مؤسسه حسابرس</a:t>
            </a:r>
            <a:r>
              <a:rPr lang="fa-IR" sz="3100" dirty="0">
                <a:ln w="11430"/>
                <a:solidFill>
                  <a:srgbClr val="CCFFFF"/>
                </a:solidFill>
                <a:effectLst>
                  <a:outerShdw blurRad="80000" dist="40000" dir="5040000" algn="tl">
                    <a:srgbClr val="000000">
                      <a:alpha val="30000"/>
                    </a:srgbClr>
                  </a:outerShdw>
                </a:effectLst>
                <a:cs typeface="B Titr" pitchFamily="2" charset="-78"/>
              </a:rPr>
              <a:t> </a:t>
            </a:r>
            <a:endParaRPr lang="en-US" sz="31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4579"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7DEFED6E-1392-4716-A27A-D0EF2EC19BDD}" type="slidenum">
              <a:rPr lang="ar-SA" altLang="fa-IR" sz="1600" b="1">
                <a:solidFill>
                  <a:srgbClr val="C00000"/>
                </a:solidFill>
              </a:rPr>
              <a:pPr>
                <a:spcBef>
                  <a:spcPct val="0"/>
                </a:spcBef>
                <a:buClrTx/>
                <a:buSzTx/>
                <a:buFontTx/>
                <a:buNone/>
              </a:pPr>
              <a:t>20</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342900" y="1290640"/>
            <a:ext cx="8153400" cy="39592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0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تيم‌های حسابرسي می‌توانند بر سيستم كنترل كيفيت مؤسسه حسابرس اتكا كنند، مگر اينكه اطلاعات ارائه شده توسط مؤسسه حسابرس يا سایرین، برخورد دیگری را ایجاب کند. میزان این اتکا برحسب شرایط تغییر خواهد کرد و ممکن است ماهیت، زمانبندی اجرا و میزان روشهای حسابرسی را با توجه به موضوعاتی نظیر موارد زیر تحت تاثیر قرار دهد: </a:t>
            </a:r>
            <a:endParaRPr lang="en-US" sz="20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000" dirty="0">
                <a:solidFill>
                  <a:prstClr val="black"/>
                </a:solidFill>
                <a:latin typeface="Symbol" panose="05050102010706020507" pitchFamily="18" charset="2"/>
                <a:ea typeface="MS Mincho" panose="02020609040205080304" pitchFamily="49" charset="-128"/>
                <a:cs typeface="B Zar" panose="00000400000000000000" pitchFamily="2" charset="-78"/>
              </a:rPr>
              <a:t>صلاحیت و توانایی‌های حاصل از اجرای برنامه‌های آموزشی و استخدام کارکنان جدید.</a:t>
            </a:r>
            <a:endParaRPr lang="en-US" sz="20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000" dirty="0">
                <a:solidFill>
                  <a:prstClr val="black"/>
                </a:solidFill>
                <a:latin typeface="Symbol" panose="05050102010706020507" pitchFamily="18" charset="2"/>
                <a:ea typeface="MS Mincho" panose="02020609040205080304" pitchFamily="49" charset="-128"/>
                <a:cs typeface="B Zar" panose="00000400000000000000" pitchFamily="2" charset="-78"/>
              </a:rPr>
              <a:t>بی‌طرفی، کارشناسان درون‌سازمانی ملزم به رعایت الزامات اخلاقی مربوط شامل الزامات مربوط به استقلال می­باشند.</a:t>
            </a:r>
            <a:endParaRPr lang="en-US" sz="20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000" dirty="0">
                <a:solidFill>
                  <a:prstClr val="black"/>
                </a:solidFill>
                <a:latin typeface="Symbol" panose="05050102010706020507" pitchFamily="18" charset="2"/>
                <a:ea typeface="MS Mincho" panose="02020609040205080304" pitchFamily="49" charset="-128"/>
                <a:cs typeface="B Zar" panose="00000400000000000000" pitchFamily="2" charset="-78"/>
              </a:rPr>
              <a:t>ارزیابی حسابرس از کفایت کار کارشناس حسابرس. برای مثال، برنامه‌های آموزشی مؤسسه حسابرس ممکن است برای کارشناسان درون‌سازمانی، از رابطه متقابل تخصص آنها با فرایند حسابرسی شناخت مناسبی فراهم آورند. اتکا به این‌گونه آموزش‌ها و سایر فرایندهای مؤسسه حسابرس نظیر ضوابط تعیین محدوده کار کارشناسان درون‌سازمانی ممکن است بر ماهیت، زمانبندی اجرا و میزان روشهای حسابرسی مورد استفاده برای ارزیابی کفایت کار کارشناس حسابرس مؤثر واقع شود.</a:t>
            </a:r>
            <a:endParaRPr lang="en-US" sz="20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000" dirty="0">
                <a:solidFill>
                  <a:prstClr val="black"/>
                </a:solidFill>
                <a:latin typeface="Symbol" panose="05050102010706020507" pitchFamily="18" charset="2"/>
                <a:ea typeface="MS Mincho" panose="02020609040205080304" pitchFamily="49" charset="-128"/>
                <a:cs typeface="B Zar" panose="00000400000000000000" pitchFamily="2" charset="-78"/>
              </a:rPr>
              <a:t>پایبندی به الزامات قانونی و مقرراتی از طریق فرایندهای نظارتی.</a:t>
            </a:r>
            <a:endParaRPr lang="en-US" sz="20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000" dirty="0">
                <a:solidFill>
                  <a:prstClr val="black"/>
                </a:solidFill>
                <a:latin typeface="Symbol" panose="05050102010706020507" pitchFamily="18" charset="2"/>
                <a:ea typeface="MS Mincho" panose="02020609040205080304" pitchFamily="49" charset="-128"/>
                <a:cs typeface="B Zar" panose="00000400000000000000" pitchFamily="2" charset="-78"/>
              </a:rPr>
              <a:t>توافق با کارشناس حسابرس. </a:t>
            </a:r>
            <a:endParaRPr lang="en-US" sz="2000"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
        <p:nvSpPr>
          <p:cNvPr id="4" name="Rectangle 3"/>
          <p:cNvSpPr/>
          <p:nvPr/>
        </p:nvSpPr>
        <p:spPr>
          <a:xfrm>
            <a:off x="2365375" y="5435600"/>
            <a:ext cx="4572000" cy="5921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713105" algn="justLow" eaLnBrk="0" fontAlgn="base" hangingPunct="0">
              <a:lnSpc>
                <a:spcPct val="90000"/>
              </a:lnSpc>
              <a:spcBef>
                <a:spcPts val="300"/>
              </a:spcBef>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چنین اتکایی، مسئولیت حسابرس را در خصوص رعایت الزامات این استاندارد کاهش نمی‌دهد.</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170715679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صلاحیت، توانایی‌ها و بی‌طرفی کارشناس حسابرس </a:t>
            </a:r>
            <a:endParaRPr lang="en-US" sz="28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5603"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AE110BCA-D63E-403D-AAC9-2ED00BE994AB}" type="slidenum">
              <a:rPr lang="ar-SA" altLang="fa-IR" sz="1600" b="1">
                <a:solidFill>
                  <a:srgbClr val="C00000"/>
                </a:solidFill>
              </a:rPr>
              <a:pPr>
                <a:spcBef>
                  <a:spcPct val="0"/>
                </a:spcBef>
                <a:buClrTx/>
                <a:buSzTx/>
                <a:buFontTx/>
                <a:buNone/>
              </a:pPr>
              <a:t>21</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11271" name="Rectangle 4"/>
          <p:cNvSpPr>
            <a:spLocks noChangeArrowheads="1"/>
          </p:cNvSpPr>
          <p:nvPr/>
        </p:nvSpPr>
        <p:spPr bwMode="auto">
          <a:xfrm>
            <a:off x="304800" y="1101725"/>
            <a:ext cx="8153400" cy="1366838"/>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algn="r" rtl="1">
              <a:defRPr>
                <a:solidFill>
                  <a:schemeClr val="tx1"/>
                </a:solidFill>
                <a:latin typeface="Book Antiqua" panose="02040602050305030304" pitchFamily="18" charset="0"/>
                <a:cs typeface="B Mitra" panose="00000400000000000000" pitchFamily="2" charset="-78"/>
              </a:defRPr>
            </a:lvl1pPr>
            <a:lvl2pPr marL="742950" indent="-285750" algn="r" rtl="1">
              <a:defRPr>
                <a:solidFill>
                  <a:schemeClr val="tx1"/>
                </a:solidFill>
                <a:latin typeface="Book Antiqua" panose="02040602050305030304" pitchFamily="18" charset="0"/>
                <a:cs typeface="B Mitra" panose="00000400000000000000" pitchFamily="2" charset="-78"/>
              </a:defRPr>
            </a:lvl2pPr>
            <a:lvl3pPr marL="1143000" indent="-228600" algn="r" rtl="1">
              <a:defRPr>
                <a:solidFill>
                  <a:schemeClr val="tx1"/>
                </a:solidFill>
                <a:latin typeface="Book Antiqua" panose="02040602050305030304" pitchFamily="18" charset="0"/>
                <a:cs typeface="B Mitra" panose="00000400000000000000" pitchFamily="2" charset="-78"/>
              </a:defRPr>
            </a:lvl3pPr>
            <a:lvl4pPr marL="1600200" indent="-228600" algn="r" rtl="1">
              <a:defRPr>
                <a:solidFill>
                  <a:schemeClr val="tx1"/>
                </a:solidFill>
                <a:latin typeface="Book Antiqua" panose="02040602050305030304" pitchFamily="18" charset="0"/>
                <a:cs typeface="B Mitra" panose="00000400000000000000" pitchFamily="2" charset="-78"/>
              </a:defRPr>
            </a:lvl4pPr>
            <a:lvl5pPr marL="2057400" indent="-228600" algn="r" rtl="1">
              <a:defRPr>
                <a:solidFill>
                  <a:schemeClr val="tx1"/>
                </a:solidFill>
                <a:latin typeface="Book Antiqua" panose="02040602050305030304" pitchFamily="18" charset="0"/>
                <a:cs typeface="B Mitra" panose="00000400000000000000" pitchFamily="2" charset="-78"/>
              </a:defRPr>
            </a:lvl5pPr>
            <a:lvl6pPr marL="25146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6pPr>
            <a:lvl7pPr marL="29718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7pPr>
            <a:lvl8pPr marL="34290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8pPr>
            <a:lvl9pPr marL="38862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9pPr>
          </a:lstStyle>
          <a:p>
            <a:pPr algn="justLow" fontAlgn="base">
              <a:lnSpc>
                <a:spcPct val="85000"/>
              </a:lnSpc>
              <a:spcBef>
                <a:spcPts val="600"/>
              </a:spcBef>
              <a:spcAft>
                <a:spcPct val="0"/>
              </a:spcAft>
              <a:defRPr/>
            </a:pPr>
            <a:r>
              <a:rPr lang="fa-IR" sz="3200" dirty="0">
                <a:solidFill>
                  <a:prstClr val="black"/>
                </a:solidFill>
              </a:rPr>
              <a:t>حسابرس باید این موضوع را ارزیابی کند که آیا کارشناس حسابرس، </a:t>
            </a:r>
            <a:r>
              <a:rPr lang="fa-IR" sz="3200" b="1" dirty="0">
                <a:solidFill>
                  <a:prstClr val="black"/>
                </a:solidFill>
              </a:rPr>
              <a:t>صلاحیت، توانایی‌ها و بی‌طرفی </a:t>
            </a:r>
            <a:r>
              <a:rPr lang="fa-IR" sz="3200" dirty="0">
                <a:solidFill>
                  <a:prstClr val="black"/>
                </a:solidFill>
              </a:rPr>
              <a:t>لازم را برای </a:t>
            </a:r>
            <a:r>
              <a:rPr lang="fa-IR" sz="3200" u="sng" dirty="0">
                <a:solidFill>
                  <a:prstClr val="black"/>
                </a:solidFill>
              </a:rPr>
              <a:t>مقاصد حسابرس </a:t>
            </a:r>
            <a:r>
              <a:rPr lang="fa-IR" sz="3200" dirty="0">
                <a:solidFill>
                  <a:prstClr val="black"/>
                </a:solidFill>
              </a:rPr>
              <a:t>دارد یا خیر. </a:t>
            </a:r>
          </a:p>
        </p:txBody>
      </p:sp>
      <p:sp>
        <p:nvSpPr>
          <p:cNvPr id="3" name="Rectangle 2"/>
          <p:cNvSpPr/>
          <p:nvPr/>
        </p:nvSpPr>
        <p:spPr>
          <a:xfrm>
            <a:off x="571500" y="4076702"/>
            <a:ext cx="7620000" cy="22066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صلاحیت، توانایی‌ها و بی‌طرفی کارشناس حسابرس، عواملی هستند که کفایت کار کارشناس حسابرس را برای مقاصد حسابرس به شدت تحت تأثیر قرار می‌دهند. </a:t>
            </a:r>
          </a:p>
          <a:p>
            <a:pPr marL="285750" indent="-285750" algn="justLow" eaLnBrk="0" fontAlgn="base" hangingPunct="0">
              <a:lnSpc>
                <a:spcPct val="85000"/>
              </a:lnSpc>
              <a:spcBef>
                <a:spcPts val="600"/>
              </a:spcBef>
              <a:buFont typeface="Wingdings" panose="05000000000000000000" pitchFamily="2" charset="2"/>
              <a:buChar char="ü"/>
              <a:defRPr/>
            </a:pPr>
            <a:r>
              <a:rPr lang="fa-IR" b="1" dirty="0">
                <a:solidFill>
                  <a:prstClr val="black"/>
                </a:solidFill>
                <a:latin typeface="Times New Roman" panose="02020603050405020304" pitchFamily="18" charset="0"/>
                <a:ea typeface="MS Mincho" panose="02020609040205080304" pitchFamily="49" charset="-128"/>
                <a:cs typeface="B Zar" panose="00000400000000000000" pitchFamily="2" charset="-78"/>
              </a:rPr>
              <a:t>صلاحیت</a:t>
            </a: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 به ماهیت و سطح تخصص کارشناس حسابرس مربوط می‌شود. </a:t>
            </a:r>
          </a:p>
          <a:p>
            <a:pPr marL="285750" indent="-285750" algn="justLow" eaLnBrk="0" fontAlgn="base" hangingPunct="0">
              <a:lnSpc>
                <a:spcPct val="85000"/>
              </a:lnSpc>
              <a:spcBef>
                <a:spcPts val="600"/>
              </a:spcBef>
              <a:buFont typeface="Wingdings" panose="05000000000000000000" pitchFamily="2" charset="2"/>
              <a:buChar char="ü"/>
              <a:defRPr/>
            </a:pPr>
            <a:r>
              <a:rPr lang="fa-IR" b="1" dirty="0">
                <a:solidFill>
                  <a:prstClr val="black"/>
                </a:solidFill>
                <a:latin typeface="Times New Roman" panose="02020603050405020304" pitchFamily="18" charset="0"/>
                <a:ea typeface="MS Mincho" panose="02020609040205080304" pitchFamily="49" charset="-128"/>
                <a:cs typeface="B Zar" panose="00000400000000000000" pitchFamily="2" charset="-78"/>
              </a:rPr>
              <a:t>توانایی‌ها</a:t>
            </a: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 به توان کارشناس حسابرس در بکارگیری آن صلاحیت در شرایط موجود، مربوط می‌شود. عوامل مؤثر بر توانایی‌ها ممکن است، برای نمونه، شامل موقعیت جغرافیایی، و در اختیار داشتن زمان و منابع باشد. </a:t>
            </a:r>
          </a:p>
          <a:p>
            <a:pPr marL="285750" indent="-285750" algn="justLow" eaLnBrk="0" fontAlgn="base" hangingPunct="0">
              <a:lnSpc>
                <a:spcPct val="85000"/>
              </a:lnSpc>
              <a:spcBef>
                <a:spcPts val="600"/>
              </a:spcBef>
              <a:buFont typeface="Wingdings" panose="05000000000000000000" pitchFamily="2" charset="2"/>
              <a:buChar char="ü"/>
              <a:defRPr/>
            </a:pPr>
            <a:r>
              <a:rPr lang="fa-IR" b="1" dirty="0">
                <a:solidFill>
                  <a:prstClr val="black"/>
                </a:solidFill>
                <a:latin typeface="Times New Roman" panose="02020603050405020304" pitchFamily="18" charset="0"/>
                <a:ea typeface="MS Mincho" panose="02020609040205080304" pitchFamily="49" charset="-128"/>
                <a:cs typeface="B Zar" panose="00000400000000000000" pitchFamily="2" charset="-78"/>
              </a:rPr>
              <a:t>بی‌طرفی</a:t>
            </a: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 به آثار احتمالی جانبداری، تضاد منافع یا نفوذ سایر اشخاص بر قضاوت حرفه‌ای یا تجاری کارشناس حسابرس مربوط می‌شود. </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
        <p:nvSpPr>
          <p:cNvPr id="9" name="Rectangle 4"/>
          <p:cNvSpPr>
            <a:spLocks noChangeArrowheads="1"/>
          </p:cNvSpPr>
          <p:nvPr/>
        </p:nvSpPr>
        <p:spPr bwMode="auto">
          <a:xfrm>
            <a:off x="325438" y="2598740"/>
            <a:ext cx="8153400" cy="1366837"/>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algn="r" rtl="1">
              <a:defRPr>
                <a:solidFill>
                  <a:schemeClr val="tx1"/>
                </a:solidFill>
                <a:latin typeface="Book Antiqua" panose="02040602050305030304" pitchFamily="18" charset="0"/>
                <a:cs typeface="B Mitra" panose="00000400000000000000" pitchFamily="2" charset="-78"/>
              </a:defRPr>
            </a:lvl1pPr>
            <a:lvl2pPr marL="742950" indent="-285750" algn="r" rtl="1">
              <a:defRPr>
                <a:solidFill>
                  <a:schemeClr val="tx1"/>
                </a:solidFill>
                <a:latin typeface="Book Antiqua" panose="02040602050305030304" pitchFamily="18" charset="0"/>
                <a:cs typeface="B Mitra" panose="00000400000000000000" pitchFamily="2" charset="-78"/>
              </a:defRPr>
            </a:lvl2pPr>
            <a:lvl3pPr marL="1143000" indent="-228600" algn="r" rtl="1">
              <a:defRPr>
                <a:solidFill>
                  <a:schemeClr val="tx1"/>
                </a:solidFill>
                <a:latin typeface="Book Antiqua" panose="02040602050305030304" pitchFamily="18" charset="0"/>
                <a:cs typeface="B Mitra" panose="00000400000000000000" pitchFamily="2" charset="-78"/>
              </a:defRPr>
            </a:lvl3pPr>
            <a:lvl4pPr marL="1600200" indent="-228600" algn="r" rtl="1">
              <a:defRPr>
                <a:solidFill>
                  <a:schemeClr val="tx1"/>
                </a:solidFill>
                <a:latin typeface="Book Antiqua" panose="02040602050305030304" pitchFamily="18" charset="0"/>
                <a:cs typeface="B Mitra" panose="00000400000000000000" pitchFamily="2" charset="-78"/>
              </a:defRPr>
            </a:lvl4pPr>
            <a:lvl5pPr marL="2057400" indent="-228600" algn="r" rtl="1">
              <a:defRPr>
                <a:solidFill>
                  <a:schemeClr val="tx1"/>
                </a:solidFill>
                <a:latin typeface="Book Antiqua" panose="02040602050305030304" pitchFamily="18" charset="0"/>
                <a:cs typeface="B Mitra" panose="00000400000000000000" pitchFamily="2" charset="-78"/>
              </a:defRPr>
            </a:lvl5pPr>
            <a:lvl6pPr marL="25146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6pPr>
            <a:lvl7pPr marL="29718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7pPr>
            <a:lvl8pPr marL="34290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8pPr>
            <a:lvl9pPr marL="38862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9pPr>
          </a:lstStyle>
          <a:p>
            <a:pPr algn="justLow" fontAlgn="base">
              <a:lnSpc>
                <a:spcPct val="85000"/>
              </a:lnSpc>
              <a:spcBef>
                <a:spcPts val="600"/>
              </a:spcBef>
              <a:spcAft>
                <a:spcPct val="0"/>
              </a:spcAft>
              <a:defRPr/>
            </a:pPr>
            <a:r>
              <a:rPr lang="fa-IR" sz="3200" dirty="0">
                <a:solidFill>
                  <a:prstClr val="black"/>
                </a:solidFill>
              </a:rPr>
              <a:t>در مورد کارشناس برون‌سازمانی، ارزیابی بی‌طرفی باید شامل پرس و جو در مورد منافع و روابطی باشد که می‌تواند تهدید‌کننده بی‌طرفی کارشناس باشد.</a:t>
            </a:r>
            <a:endParaRPr lang="en-US" sz="3200" dirty="0">
              <a:solidFill>
                <a:prstClr val="black"/>
              </a:solidFill>
            </a:endParaRPr>
          </a:p>
        </p:txBody>
      </p:sp>
    </p:spTree>
    <p:extLst>
      <p:ext uri="{BB962C8B-B14F-4D97-AF65-F5344CB8AC3E}">
        <p14:creationId xmlns:p14="http://schemas.microsoft.com/office/powerpoint/2010/main" val="325284333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38866"/>
            <a:ext cx="8229600" cy="559944"/>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صلاحیت، توانایی‌ها و بی‌طرفی کارشناس حسابرس </a:t>
            </a:r>
            <a:endParaRPr lang="en-US" sz="28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6627"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0586AE86-CF23-4C31-BC83-744D7271D59F}" type="slidenum">
              <a:rPr lang="ar-SA" altLang="fa-IR" sz="1600" b="1">
                <a:solidFill>
                  <a:srgbClr val="C00000"/>
                </a:solidFill>
              </a:rPr>
              <a:pPr>
                <a:spcBef>
                  <a:spcPct val="0"/>
                </a:spcBef>
                <a:buClrTx/>
                <a:buSzTx/>
                <a:buFontTx/>
                <a:buNone/>
              </a:pPr>
              <a:t>22</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152400" y="769938"/>
            <a:ext cx="8534400" cy="22034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17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اطلاعات مربوط به صلاحیت، توانایی‌ها و بی‌طرفی کارشناس حسابرس ممکن است از منابع متفاوتی، نظیر موارد زیر، به دست آید: </a:t>
            </a:r>
            <a:endParaRPr lang="en-US" sz="17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تجربه شخصی حسابرس از کار قبلی کارشناس.</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مذاکره با کارشناس.</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مذاکره با افراد دیگری که با کار کارشناس آشنا هستند.</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آگاهی</a:t>
            </a:r>
            <a:r>
              <a:rPr lang="fa-IR" sz="8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از</a:t>
            </a:r>
            <a:r>
              <a:rPr lang="fa-IR" sz="8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صلاحیتهای</a:t>
            </a:r>
            <a:r>
              <a:rPr lang="fa-IR" sz="8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فنی</a:t>
            </a:r>
            <a:r>
              <a:rPr lang="fa-IR" sz="8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کارشناس،</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عضویت</a:t>
            </a:r>
            <a:r>
              <a:rPr lang="fa-IR" sz="8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در</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نهاد</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حرفه‌ای</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یا</a:t>
            </a:r>
            <a:r>
              <a:rPr lang="fa-IR" sz="11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انجمن</a:t>
            </a:r>
            <a:r>
              <a:rPr lang="fa-IR" sz="8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صنعت</a:t>
            </a:r>
            <a:r>
              <a:rPr lang="fa-IR" sz="8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مربوط،</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پروانه</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فعالیت</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وی،</a:t>
            </a:r>
            <a:r>
              <a:rPr lang="fa-IR" sz="11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یا</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سایر</a:t>
            </a:r>
            <a:r>
              <a:rPr lang="fa-IR" sz="110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اشکال</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شناخت</a:t>
            </a:r>
            <a:r>
              <a:rPr lang="fa-IR" sz="1050" spc="-30" dirty="0">
                <a:solidFill>
                  <a:prstClr val="black"/>
                </a:solidFill>
                <a:latin typeface="Symbol" panose="05050102010706020507" pitchFamily="18" charset="2"/>
                <a:ea typeface="MS Mincho" panose="02020609040205080304" pitchFamily="49" charset="-128"/>
                <a:cs typeface="B Zar" panose="00000400000000000000" pitchFamily="2" charset="-78"/>
              </a:rPr>
              <a:t>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برون‌سازمانی.</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مقالات یا کتب منتشر شده توسط کارشناس.</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سیاستها و روشهای کنترل کیفیت مؤسسه حسابرس (به بندهای ت-11 تا ت-</a:t>
            </a:r>
            <a:r>
              <a:rPr lang="fa-IR" dirty="0">
                <a:solidFill>
                  <a:prstClr val="black"/>
                </a:solidFill>
                <a:latin typeface="Symbol" panose="05050102010706020507" pitchFamily="18" charset="2"/>
                <a:ea typeface="MS Mincho" panose="02020609040205080304" pitchFamily="49" charset="-128"/>
                <a:cs typeface="Times New Roman" panose="02020603050405020304" pitchFamily="18" charset="0"/>
              </a:rPr>
              <a:t> </a:t>
            </a: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3 مراجعه شود).</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
        <p:nvSpPr>
          <p:cNvPr id="4" name="Rectangle 3"/>
          <p:cNvSpPr/>
          <p:nvPr/>
        </p:nvSpPr>
        <p:spPr>
          <a:xfrm>
            <a:off x="152400" y="3036888"/>
            <a:ext cx="8534400" cy="10334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ارزیابی </a:t>
            </a:r>
            <a:r>
              <a:rPr lang="fa-IR" spc="-3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صلاحیت، توانایی‌ها و بی‌طرفی </a:t>
            </a: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کارشناس حسابرس شامل این موضوع می‌شود که آیا کار کارشناس منطبق بر استانداردهای فنی عملکرد یا سایر الزامات صنعت یا حرفه، برای مثال، استانداردهای اخلاقی و سایر الزامات عضویت در نهاد حرفه‌ای یا انجمن صنعت، استانداردهای معتبر نهاد صادرکننده پروانه فعالیت، یا الزامات مقرر در قوانین یا مقررات است یا خیر.</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
        <p:nvSpPr>
          <p:cNvPr id="5" name="Rectangle 4"/>
          <p:cNvSpPr/>
          <p:nvPr/>
        </p:nvSpPr>
        <p:spPr>
          <a:xfrm>
            <a:off x="152400" y="4149727"/>
            <a:ext cx="8534400" cy="22510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2000"/>
              </a:lnSpc>
              <a:spcBef>
                <a:spcPts val="600"/>
              </a:spcBef>
              <a:defRPr/>
            </a:pP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سایر موضوعاتی که ممکن است مربوط باشند، شامل موارد زیر است:</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2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مربوط بودن صلاحیت کارشناس حسابرس با موضوعی که برای آن کار، از کارشناس استفاده می‌شود، شامل هر گونه تخصصی که در حوزه کاری آن کارشناس قرار می‌گیرد. برای مثال، یک متخصص اکچوئری ممکن است در زمینه بیمه اموال و سوانح تخصص داشته باشد اما در خصوص محاسبات حقوق بازنشستگی، تخصص محدودی داشته باشد. </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2000"/>
              </a:lnSpc>
              <a:spcBef>
                <a:spcPts val="300"/>
              </a:spcBef>
              <a:buFont typeface="Symbol" panose="05050102010706020507" pitchFamily="18" charset="2"/>
              <a:buChar char=""/>
              <a:defRPr/>
            </a:pPr>
            <a:r>
              <a:rPr lang="fa-IR" spc="-20" dirty="0">
                <a:solidFill>
                  <a:prstClr val="black"/>
                </a:solidFill>
                <a:latin typeface="Symbol" panose="05050102010706020507" pitchFamily="18" charset="2"/>
                <a:ea typeface="MS Mincho" panose="02020609040205080304" pitchFamily="49" charset="-128"/>
                <a:cs typeface="B Zar" panose="00000400000000000000" pitchFamily="2" charset="-78"/>
              </a:rPr>
              <a:t>صلاحیت کارشناس حسابرس با توجه به الزامات حسابداری و حسابرسی مرتبط، برای مثال، آگاهی از روشها و مفروضات شامل مدلهایی که با چارچوب گزارشگری مالی مربوط سازگار است.</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2000"/>
              </a:lnSpc>
              <a:spcBef>
                <a:spcPts val="300"/>
              </a:spcBef>
              <a:buFont typeface="Symbol" panose="05050102010706020507" pitchFamily="18" charset="2"/>
              <a:buChar char=""/>
              <a:defRPr/>
            </a:pPr>
            <a:r>
              <a:rPr lang="fa-IR" spc="-25" dirty="0">
                <a:solidFill>
                  <a:prstClr val="black"/>
                </a:solidFill>
                <a:latin typeface="Symbol" panose="05050102010706020507" pitchFamily="18" charset="2"/>
                <a:ea typeface="MS Mincho" panose="02020609040205080304" pitchFamily="49" charset="-128"/>
                <a:cs typeface="B Zar" panose="00000400000000000000" pitchFamily="2" charset="-78"/>
              </a:rPr>
              <a:t>اینکه آیا رویدادهای غیرمنتظره، تغییرات در شرایط، یا شواهد حسابرسی کسب‌شده در نتیجه‌ اجرای روشهای حسابرسی، بیانگر امکان </a:t>
            </a: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ضرورت بررسی مجدد ارزیابی اولیه صلاحیت، توانایی‌ها و بی‌طرفی کارشناس حسابرس همزمان با پیشرفت فرایند حسابرسی می‌باشد یا خیر.</a:t>
            </a:r>
            <a:r>
              <a:rPr lang="fa-IR" spc="-25" dirty="0">
                <a:solidFill>
                  <a:prstClr val="black"/>
                </a:solidFill>
                <a:latin typeface="Symbol" panose="05050102010706020507" pitchFamily="18" charset="2"/>
                <a:ea typeface="MS Mincho" panose="02020609040205080304" pitchFamily="49" charset="-128"/>
                <a:cs typeface="B Zar" panose="00000400000000000000" pitchFamily="2" charset="-78"/>
              </a:rPr>
              <a:t>  </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30861524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9224" y="69768"/>
            <a:ext cx="8229600" cy="6096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صلاحیت، توانایی‌ها و بی‌طرفی کارشناس حسابرس </a:t>
            </a:r>
            <a:endParaRPr lang="en-US" sz="28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7651"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17D92D4A-B34A-4400-9FF8-6307D44CEE4F}" type="slidenum">
              <a:rPr lang="ar-SA" altLang="fa-IR" sz="1600" b="1">
                <a:solidFill>
                  <a:srgbClr val="C00000"/>
                </a:solidFill>
              </a:rPr>
              <a:pPr>
                <a:spcBef>
                  <a:spcPct val="0"/>
                </a:spcBef>
                <a:buClrTx/>
                <a:buSzTx/>
                <a:buFontTx/>
                <a:buNone/>
              </a:pPr>
              <a:t>23</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4" name="Rectangle 3"/>
          <p:cNvSpPr/>
          <p:nvPr/>
        </p:nvSpPr>
        <p:spPr>
          <a:xfrm>
            <a:off x="298452" y="739775"/>
            <a:ext cx="8145463" cy="12271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2000"/>
              </a:lnSpc>
              <a:spcBef>
                <a:spcPts val="600"/>
              </a:spcBef>
              <a:defRPr/>
            </a:pPr>
            <a:r>
              <a:rPr lang="fa-IR" spc="-2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طیف گسترده‌ای از شرایط نظیر تهديد ناشی از منفعت شخصي، تهديد ناشي از جانبداری، تهديد ناشي از آشنایی، تهديد ناشی از خودارزیابی، و تهديد ناشي از ارعاب ممکن است بی‌طرفی را تهدید کند. تدابير ایمنی می‌تواند چنین تهدیدهایی را حذف کند یا کاهش دهد و ممکن است از طریق ساختارهای برون‌سازمانی (برای مثال، حرفه کارشناس حسابرس، قوانین يا مقررات)، یا از طریق محیط کار کارشناس حسابرس (برای مثال، سیاستها و روشهای کنترل کیفیت) ایجاد شود. علاوه بر این، ممکن است تدابیر ایمنی مختص کار حسابرسی وجود داشته باشد.</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
        <p:nvSpPr>
          <p:cNvPr id="5" name="Rectangle 4"/>
          <p:cNvSpPr/>
          <p:nvPr/>
        </p:nvSpPr>
        <p:spPr>
          <a:xfrm>
            <a:off x="306388" y="2071690"/>
            <a:ext cx="8172450" cy="12271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2000"/>
              </a:lnSpc>
              <a:spcBef>
                <a:spcPts val="600"/>
              </a:spcBef>
              <a:defRPr/>
            </a:pP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ارزیابی شدت عوامل تهدید‌کننده بی‌طرفی و نیز ارزیابی ضرورت بکارگیری تدابیر ایمنی ممکن است به نقش کارشناس حسابرس و اهمیت کار وی در ارتباط با حسابرسی بستگی داشته باشد. شرایطی ممکن است وجود داشته باشد که در آن تدابیر ایمنی نتواند تهدیدها را به سطحی قابل قبول کاهش دهد، برای نمونه، مواردی که کارشناس مورد نظر حسابرس شخصی حقیقی باشد که در تهیه اطلاعات مورد حسابرسی نقش عمده‌ای ایفا کرده است، یعنی کارشناس حسابرس، یک کارشناس واحد تجاری باشد.   </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
        <p:nvSpPr>
          <p:cNvPr id="9" name="Rectangle 8"/>
          <p:cNvSpPr/>
          <p:nvPr/>
        </p:nvSpPr>
        <p:spPr>
          <a:xfrm>
            <a:off x="298450" y="3409952"/>
            <a:ext cx="8229600" cy="29114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2000"/>
              </a:lnSpc>
              <a:spcBef>
                <a:spcPts val="600"/>
              </a:spcBef>
              <a:defRPr/>
            </a:pP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هنگام ارزیابی بی‌طرفی کارشناس برون‌سازمانی، ممکن است اقدامات زیر سودمند واقع شود:</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756285" indent="-396240" algn="justLow" eaLnBrk="0" fontAlgn="base" hangingPunct="0">
              <a:lnSpc>
                <a:spcPct val="82000"/>
              </a:lnSpc>
              <a:spcBef>
                <a:spcPts val="300"/>
              </a:spcBef>
              <a:spcAft>
                <a:spcPts val="300"/>
              </a:spcAft>
              <a:tabLst>
                <a:tab pos="575945" algn="l"/>
                <a:tab pos="1368425" algn="l"/>
              </a:tabLst>
              <a:defRPr/>
            </a:pPr>
            <a:r>
              <a:rPr lang="fa-IR" spc="-20" dirty="0">
                <a:solidFill>
                  <a:prstClr val="black"/>
                </a:solidFill>
                <a:latin typeface="Times New Roman" panose="02020603050405020304" pitchFamily="18" charset="0"/>
                <a:ea typeface="Times New Roman" panose="02020603050405020304" pitchFamily="18" charset="0"/>
                <a:cs typeface="B Zar" panose="00000400000000000000" pitchFamily="2" charset="-78"/>
              </a:rPr>
              <a:t>الف	.	پرس و جو از واحد تجاری در مورد هرگونه منافع یا روابط مشخصی که واحد تجاری با کارشناس برون‌سازمانی دارد و ممکن است بی‌طرفی کارشناس را تحت تأثیر قرار دهد.</a:t>
            </a:r>
            <a:endParaRPr lang="en-US" spc="-20" dirty="0">
              <a:solidFill>
                <a:prstClr val="black"/>
              </a:solidFill>
              <a:latin typeface="Times New Roman" panose="02020603050405020304" pitchFamily="18" charset="0"/>
              <a:ea typeface="Times New Roman" panose="02020603050405020304" pitchFamily="18" charset="0"/>
              <a:cs typeface="B Zar" panose="00000400000000000000" pitchFamily="2" charset="-78"/>
            </a:endParaRPr>
          </a:p>
          <a:p>
            <a:pPr marL="756285" indent="-396240" algn="justLow" eaLnBrk="0" fontAlgn="base" hangingPunct="0">
              <a:lnSpc>
                <a:spcPct val="82000"/>
              </a:lnSpc>
              <a:spcBef>
                <a:spcPts val="300"/>
              </a:spcBef>
              <a:spcAft>
                <a:spcPts val="300"/>
              </a:spcAft>
              <a:tabLst>
                <a:tab pos="575945" algn="l"/>
                <a:tab pos="1368425" algn="l"/>
              </a:tabLst>
              <a:defRPr/>
            </a:pPr>
            <a:r>
              <a:rPr lang="fa-IR" spc="-20" dirty="0">
                <a:solidFill>
                  <a:prstClr val="black"/>
                </a:solidFill>
                <a:latin typeface="Times New Roman" panose="02020603050405020304" pitchFamily="18" charset="0"/>
                <a:ea typeface="Times New Roman" panose="02020603050405020304" pitchFamily="18" charset="0"/>
                <a:cs typeface="B Zar" panose="00000400000000000000" pitchFamily="2" charset="-78"/>
              </a:rPr>
              <a:t>ب	.	  مذاکره با کارشناس در خصوص هر گونه تدابیر ایمنی مربوط (شامل هرگونه الزام حرفه‌ای که در مورد کارشناس کاربرد دارد)، و ارزیابی اینکه آیا تدابیر ایمنی برای کاهش تهدیدها به سطحی قابل قبول کافی است یا خیر. منافع و روابطی که در مذاکره با کارشناس حسابرس، می‌تواند مورد توجه قرار گیرد شامل موارد زیر می‌شود:</a:t>
            </a:r>
            <a:endParaRPr lang="en-US" spc="-20" dirty="0">
              <a:solidFill>
                <a:prstClr val="black"/>
              </a:solidFill>
              <a:latin typeface="Times New Roman" panose="02020603050405020304" pitchFamily="18" charset="0"/>
              <a:ea typeface="Times New Roman" panose="02020603050405020304" pitchFamily="18" charset="0"/>
              <a:cs typeface="B Zar" panose="00000400000000000000" pitchFamily="2" charset="-78"/>
            </a:endParaRPr>
          </a:p>
          <a:p>
            <a:pPr marL="360000" indent="-360000" algn="justLow" eaLnBrk="0" fontAlgn="base" hangingPunct="0">
              <a:lnSpc>
                <a:spcPct val="82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منافع مالی.</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60000" indent="-360000" algn="justLow" eaLnBrk="0" fontAlgn="base" hangingPunct="0">
              <a:lnSpc>
                <a:spcPct val="82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روابط تجاری و شخصی.  </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60000" indent="-360000" algn="justLow" eaLnBrk="0" fontAlgn="base" hangingPunct="0">
              <a:lnSpc>
                <a:spcPct val="82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ارائه سایر خدمات توسط کارشناس، از جمله در مواردی که کارشناس برون‌سازمانی، شخص حقوقی باشد.</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algn="just" eaLnBrk="0" fontAlgn="base" hangingPunct="0">
              <a:lnSpc>
                <a:spcPct val="82000"/>
              </a:lnSpc>
              <a:spcBef>
                <a:spcPts val="400"/>
              </a:spcBef>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در برخی موارد، حسابرس ممکن است مناسب بداند از کارشناس برون‌سازمانی در مورد منافع یا روابط با واحد تجاری که کارشناس موردنظر از آن آگاه است، تأییدیه کتبی دریافت کند. </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61102192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19178"/>
            <a:ext cx="8229600" cy="566622"/>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کسب شناخت از حوزه تخصصی کارشناس حسابرس</a:t>
            </a:r>
            <a:endParaRPr lang="en-US" sz="28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8675"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1EAC20F2-DAE9-4C85-B3EE-508079F287A0}" type="slidenum">
              <a:rPr lang="ar-SA" altLang="fa-IR" sz="1600" b="1">
                <a:solidFill>
                  <a:srgbClr val="C00000"/>
                </a:solidFill>
              </a:rPr>
              <a:pPr>
                <a:spcBef>
                  <a:spcPct val="0"/>
                </a:spcBef>
                <a:buClrTx/>
                <a:buSzTx/>
                <a:buFontTx/>
                <a:buNone/>
              </a:pPr>
              <a:t>24</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360363" y="3009900"/>
            <a:ext cx="8128000" cy="17589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eaLnBrk="0" fontAlgn="base" hangingPunct="0">
              <a:lnSpc>
                <a:spcPct val="82000"/>
              </a:lnSpc>
              <a:spcBef>
                <a:spcPts val="600"/>
              </a:spcBef>
              <a:defRPr/>
            </a:pPr>
            <a:r>
              <a:rPr lang="fa-IR" spc="-2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حسابرس می‌تواند با </a:t>
            </a:r>
          </a:p>
          <a:p>
            <a:pPr marL="285750" indent="-285750" algn="just" eaLnBrk="0" fontAlgn="base" hangingPunct="0">
              <a:spcBef>
                <a:spcPct val="0"/>
              </a:spcBef>
              <a:spcAft>
                <a:spcPct val="0"/>
              </a:spcAft>
              <a:buFont typeface="Arial" panose="020B0604020202020204" pitchFamily="34" charset="0"/>
              <a:buChar char="•"/>
              <a:defRPr/>
            </a:pPr>
            <a:r>
              <a:rPr lang="fa-IR" dirty="0">
                <a:solidFill>
                  <a:prstClr val="black"/>
                </a:solidFill>
              </a:rPr>
              <a:t>تجربه در حسابرسی واحدهای تجاری که چنین تخصصی برای تهیه صورتهای مالی آنها لازم است.</a:t>
            </a:r>
            <a:endParaRPr lang="en-US" dirty="0">
              <a:solidFill>
                <a:prstClr val="black"/>
              </a:solidFill>
            </a:endParaRPr>
          </a:p>
          <a:p>
            <a:pPr marL="285750" indent="-285750" algn="just" eaLnBrk="0" fontAlgn="base" hangingPunct="0">
              <a:spcBef>
                <a:spcPct val="0"/>
              </a:spcBef>
              <a:spcAft>
                <a:spcPct val="0"/>
              </a:spcAft>
              <a:buFont typeface="Arial" panose="020B0604020202020204" pitchFamily="34" charset="0"/>
              <a:buChar char="•"/>
              <a:defRPr/>
            </a:pPr>
            <a:r>
              <a:rPr lang="fa-IR" dirty="0">
                <a:solidFill>
                  <a:prstClr val="black"/>
                </a:solidFill>
              </a:rPr>
              <a:t>آموزش یا ارتقای حرفه‌ای در حوزه‌ای خاص.</a:t>
            </a:r>
            <a:endParaRPr lang="en-US" dirty="0">
              <a:solidFill>
                <a:prstClr val="black"/>
              </a:solidFill>
            </a:endParaRPr>
          </a:p>
          <a:p>
            <a:pPr marL="285750" indent="-285750" algn="just" eaLnBrk="0" fontAlgn="base" hangingPunct="0">
              <a:spcBef>
                <a:spcPct val="0"/>
              </a:spcBef>
              <a:spcAft>
                <a:spcPct val="0"/>
              </a:spcAft>
              <a:buFont typeface="Arial" panose="020B0604020202020204" pitchFamily="34" charset="0"/>
              <a:buChar char="•"/>
              <a:defRPr/>
            </a:pPr>
            <a:r>
              <a:rPr lang="fa-IR" dirty="0">
                <a:solidFill>
                  <a:prstClr val="black"/>
                </a:solidFill>
              </a:rPr>
              <a:t>مذاکره با حسابرسانی که کارهای مشابه انجام داده‌اند.</a:t>
            </a:r>
            <a:endParaRPr lang="en-US" dirty="0">
              <a:solidFill>
                <a:prstClr val="black"/>
              </a:solidFill>
            </a:endParaRPr>
          </a:p>
          <a:p>
            <a:pPr algn="just" eaLnBrk="0" fontAlgn="base" hangingPunct="0">
              <a:lnSpc>
                <a:spcPct val="82000"/>
              </a:lnSpc>
              <a:spcBef>
                <a:spcPts val="600"/>
              </a:spcBef>
              <a:defRPr/>
            </a:pPr>
            <a:r>
              <a:rPr lang="fa-IR" spc="-20" dirty="0">
                <a:solidFill>
                  <a:prstClr val="black"/>
                </a:solidFill>
                <a:latin typeface="Times New Roman" panose="02020603050405020304" pitchFamily="18" charset="0"/>
                <a:ea typeface="MS Mincho" panose="02020609040205080304" pitchFamily="49" charset="-128"/>
                <a:cs typeface="B Zar" panose="00000400000000000000" pitchFamily="2" charset="-78"/>
              </a:rPr>
              <a:t>یا</a:t>
            </a:r>
          </a:p>
          <a:p>
            <a:pPr marL="285750" indent="-285750" algn="just" eaLnBrk="0" fontAlgn="base" hangingPunct="0">
              <a:lnSpc>
                <a:spcPct val="82000"/>
              </a:lnSpc>
              <a:spcBef>
                <a:spcPts val="600"/>
              </a:spcBef>
              <a:buFont typeface="Arial" panose="020B0604020202020204" pitchFamily="34" charset="0"/>
              <a:buChar char="•"/>
              <a:defRPr/>
            </a:pPr>
            <a:r>
              <a:rPr lang="fa-IR" spc="-20" dirty="0">
                <a:solidFill>
                  <a:prstClr val="black"/>
                </a:solidFill>
                <a:latin typeface="Times New Roman" panose="02020603050405020304" pitchFamily="18" charset="0"/>
                <a:ea typeface="MS Mincho" panose="02020609040205080304" pitchFamily="49" charset="-128"/>
                <a:cs typeface="B Zar" panose="00000400000000000000" pitchFamily="2" charset="-78"/>
              </a:rPr>
              <a:t> از طریق مذاکره با کارشناس حسابرس از حوزه تخصص وی شناخت بدست آورد.</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
        <p:nvSpPr>
          <p:cNvPr id="4" name="Rectangle 3"/>
          <p:cNvSpPr/>
          <p:nvPr/>
        </p:nvSpPr>
        <p:spPr>
          <a:xfrm>
            <a:off x="307975" y="4830765"/>
            <a:ext cx="8229600" cy="16081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2000"/>
              </a:lnSpc>
              <a:spcBef>
                <a:spcPts val="600"/>
              </a:spcBef>
              <a:defRPr/>
            </a:pP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جنبه‌هایی از تخصص کارشناس حسابرس که می‌تواند برای شناخت حسابرس سودمند باشد شامل موارد زیر است:</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2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اینکه آیا کارشناس دارای تخصص‌های ویژه مرتبط با آن کار حسابرسی می‌باشد یا خیر. </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2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اینکه آیا کارشناس تابع استانداردهای حرفه‌ای یا سایر استانداردها، و الزامات قانونی یا مقرراتی است یا خیر.</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2000"/>
              </a:lnSpc>
              <a:spcBef>
                <a:spcPts val="300"/>
              </a:spcBef>
              <a:buFont typeface="Symbol" panose="05050102010706020507" pitchFamily="18" charset="2"/>
              <a:buChar char=""/>
              <a:defRPr/>
            </a:pPr>
            <a:r>
              <a:rPr lang="fa-IR" dirty="0">
                <a:solidFill>
                  <a:prstClr val="black"/>
                </a:solidFill>
                <a:latin typeface="Symbol" panose="05050102010706020507" pitchFamily="18" charset="2"/>
                <a:ea typeface="MS Mincho" panose="02020609040205080304" pitchFamily="49" charset="-128"/>
                <a:cs typeface="B Zar" panose="00000400000000000000" pitchFamily="2" charset="-78"/>
              </a:rPr>
              <a:t>روشها و مفروضات استفاده شده توسط کارشناس حسابرس، و اینکه آیا آنها در حوزه تخصصی کارشناس از پذیرش عمومی برخوردارند و برای مقاصد گزارشگری مالی مناسب می‌باشند یا خیر.</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2000"/>
              </a:lnSpc>
              <a:spcBef>
                <a:spcPts val="300"/>
              </a:spcBef>
              <a:buFont typeface="Symbol" panose="05050102010706020507" pitchFamily="18" charset="2"/>
              <a:buChar char=""/>
              <a:defRPr/>
            </a:pPr>
            <a:r>
              <a:rPr lang="fa-IR" spc="-30" dirty="0">
                <a:solidFill>
                  <a:prstClr val="black"/>
                </a:solidFill>
                <a:latin typeface="Symbol" panose="05050102010706020507" pitchFamily="18" charset="2"/>
                <a:ea typeface="MS Mincho" panose="02020609040205080304" pitchFamily="49" charset="-128"/>
                <a:cs typeface="B Zar" panose="00000400000000000000" pitchFamily="2" charset="-78"/>
              </a:rPr>
              <a:t>ماهیت اطلاعات یا داده‌های درون­سازمانی و برون‌سازمانی که کارشناس حسابرس از آنها استفاده می‌کند.</a:t>
            </a:r>
            <a:endParaRPr lang="en-US"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graphicFrame>
        <p:nvGraphicFramePr>
          <p:cNvPr id="10" name="Diagram 9"/>
          <p:cNvGraphicFramePr/>
          <p:nvPr/>
        </p:nvGraphicFramePr>
        <p:xfrm>
          <a:off x="356187" y="802346"/>
          <a:ext cx="8203442" cy="20906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961274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توافق با کارشناس حسابرس</a:t>
            </a:r>
            <a:endParaRPr lang="en-US" sz="28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29699"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A6A3284D-20F7-44FB-BE01-6B2E680AC70E}" type="slidenum">
              <a:rPr lang="ar-SA" altLang="fa-IR" sz="1600" b="1">
                <a:solidFill>
                  <a:srgbClr val="C00000"/>
                </a:solidFill>
              </a:rPr>
              <a:pPr>
                <a:spcBef>
                  <a:spcPct val="0"/>
                </a:spcBef>
                <a:buClrTx/>
                <a:buSzTx/>
                <a:buFontTx/>
                <a:buNone/>
              </a:pPr>
              <a:t>25</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11271" name="Rectangle 4"/>
          <p:cNvSpPr>
            <a:spLocks noChangeArrowheads="1"/>
          </p:cNvSpPr>
          <p:nvPr/>
        </p:nvSpPr>
        <p:spPr bwMode="auto">
          <a:xfrm>
            <a:off x="557213" y="2552700"/>
            <a:ext cx="7758112" cy="3048000"/>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algn="r" rtl="1">
              <a:defRPr>
                <a:solidFill>
                  <a:schemeClr val="tx1"/>
                </a:solidFill>
                <a:latin typeface="Book Antiqua" panose="02040602050305030304" pitchFamily="18" charset="0"/>
                <a:cs typeface="B Mitra" panose="00000400000000000000" pitchFamily="2" charset="-78"/>
              </a:defRPr>
            </a:lvl1pPr>
            <a:lvl2pPr marL="742950" indent="-285750" algn="r" rtl="1">
              <a:defRPr>
                <a:solidFill>
                  <a:schemeClr val="tx1"/>
                </a:solidFill>
                <a:latin typeface="Book Antiqua" panose="02040602050305030304" pitchFamily="18" charset="0"/>
                <a:cs typeface="B Mitra" panose="00000400000000000000" pitchFamily="2" charset="-78"/>
              </a:defRPr>
            </a:lvl2pPr>
            <a:lvl3pPr marL="1143000" indent="-228600" algn="r" rtl="1">
              <a:defRPr>
                <a:solidFill>
                  <a:schemeClr val="tx1"/>
                </a:solidFill>
                <a:latin typeface="Book Antiqua" panose="02040602050305030304" pitchFamily="18" charset="0"/>
                <a:cs typeface="B Mitra" panose="00000400000000000000" pitchFamily="2" charset="-78"/>
              </a:defRPr>
            </a:lvl3pPr>
            <a:lvl4pPr marL="1600200" indent="-228600" algn="r" rtl="1">
              <a:defRPr>
                <a:solidFill>
                  <a:schemeClr val="tx1"/>
                </a:solidFill>
                <a:latin typeface="Book Antiqua" panose="02040602050305030304" pitchFamily="18" charset="0"/>
                <a:cs typeface="B Mitra" panose="00000400000000000000" pitchFamily="2" charset="-78"/>
              </a:defRPr>
            </a:lvl4pPr>
            <a:lvl5pPr marL="2057400" indent="-228600" algn="r" rtl="1">
              <a:defRPr>
                <a:solidFill>
                  <a:schemeClr val="tx1"/>
                </a:solidFill>
                <a:latin typeface="Book Antiqua" panose="02040602050305030304" pitchFamily="18" charset="0"/>
                <a:cs typeface="B Mitra" panose="00000400000000000000" pitchFamily="2" charset="-78"/>
              </a:defRPr>
            </a:lvl5pPr>
            <a:lvl6pPr marL="25146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6pPr>
            <a:lvl7pPr marL="29718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7pPr>
            <a:lvl8pPr marL="34290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8pPr>
            <a:lvl9pPr marL="38862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9pPr>
          </a:lstStyle>
          <a:p>
            <a:pPr eaLnBrk="0" fontAlgn="base" hangingPunct="0">
              <a:spcBef>
                <a:spcPct val="0"/>
              </a:spcBef>
              <a:spcAft>
                <a:spcPct val="0"/>
              </a:spcAft>
              <a:defRPr/>
            </a:pPr>
            <a:r>
              <a:rPr lang="fa-IR" sz="3200" dirty="0">
                <a:solidFill>
                  <a:prstClr val="black"/>
                </a:solidFill>
                <a:cs typeface="B Nazanin" panose="00000400000000000000" pitchFamily="2" charset="-78"/>
              </a:rPr>
              <a:t>الف. ماهیت، دامنه و اهداف کار کارشناس،</a:t>
            </a:r>
            <a:endParaRPr lang="en-US" sz="3200" dirty="0">
              <a:solidFill>
                <a:prstClr val="black"/>
              </a:solidFill>
              <a:cs typeface="B Nazanin" panose="00000400000000000000" pitchFamily="2" charset="-78"/>
            </a:endParaRPr>
          </a:p>
          <a:p>
            <a:pPr eaLnBrk="0" fontAlgn="base" hangingPunct="0">
              <a:spcBef>
                <a:spcPct val="0"/>
              </a:spcBef>
              <a:spcAft>
                <a:spcPct val="0"/>
              </a:spcAft>
              <a:defRPr/>
            </a:pPr>
            <a:r>
              <a:rPr lang="fa-IR" sz="3200" dirty="0">
                <a:solidFill>
                  <a:prstClr val="black"/>
                </a:solidFill>
                <a:cs typeface="B Nazanin" panose="00000400000000000000" pitchFamily="2" charset="-78"/>
              </a:rPr>
              <a:t>ب. مسئولیتها و نقشهای متناظر حسابرس و کارشناس،</a:t>
            </a:r>
          </a:p>
          <a:p>
            <a:pPr eaLnBrk="0" fontAlgn="base" hangingPunct="0">
              <a:spcBef>
                <a:spcPct val="0"/>
              </a:spcBef>
              <a:spcAft>
                <a:spcPct val="0"/>
              </a:spcAft>
              <a:defRPr/>
            </a:pPr>
            <a:r>
              <a:rPr lang="fa-IR" sz="3200" dirty="0">
                <a:solidFill>
                  <a:prstClr val="black"/>
                </a:solidFill>
                <a:cs typeface="B Nazanin" panose="00000400000000000000" pitchFamily="2" charset="-78"/>
              </a:rPr>
              <a:t>پ. ماهیت، زمانبندی اجرا و میزان ارتباط بین حسابرس و کارشناس، شامل شکل گزارشی که توسط کارشناس ارائه خواهد شد، و </a:t>
            </a:r>
          </a:p>
          <a:p>
            <a:pPr eaLnBrk="0" fontAlgn="base" hangingPunct="0">
              <a:spcBef>
                <a:spcPct val="0"/>
              </a:spcBef>
              <a:spcAft>
                <a:spcPct val="0"/>
              </a:spcAft>
              <a:defRPr/>
            </a:pPr>
            <a:r>
              <a:rPr lang="fa-IR" sz="3200" dirty="0">
                <a:solidFill>
                  <a:prstClr val="black"/>
                </a:solidFill>
                <a:cs typeface="B Nazanin" panose="00000400000000000000" pitchFamily="2" charset="-78"/>
              </a:rPr>
              <a:t>ت. ضرورت رعایت الزامات رازداری توسط کارشناس حسابرس.</a:t>
            </a:r>
            <a:endParaRPr lang="en-US" sz="3200" dirty="0">
              <a:solidFill>
                <a:prstClr val="black"/>
              </a:solidFill>
              <a:cs typeface="B Nazanin" panose="00000400000000000000" pitchFamily="2" charset="-78"/>
            </a:endParaRPr>
          </a:p>
        </p:txBody>
      </p:sp>
      <p:sp>
        <p:nvSpPr>
          <p:cNvPr id="3" name="Down Arrow Callout 2"/>
          <p:cNvSpPr/>
          <p:nvPr/>
        </p:nvSpPr>
        <p:spPr>
          <a:xfrm>
            <a:off x="1066800" y="1125538"/>
            <a:ext cx="6858000" cy="1350962"/>
          </a:xfrm>
          <a:prstGeom prst="down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0" fontAlgn="base" hangingPunct="0">
              <a:spcBef>
                <a:spcPct val="0"/>
              </a:spcBef>
              <a:spcAft>
                <a:spcPct val="0"/>
              </a:spcAft>
              <a:defRPr/>
            </a:pPr>
            <a:r>
              <a:rPr lang="fa-IR" sz="2800" dirty="0">
                <a:solidFill>
                  <a:prstClr val="black"/>
                </a:solidFill>
                <a:cs typeface="B Nazanin" panose="00000400000000000000" pitchFamily="2" charset="-78"/>
              </a:rPr>
              <a:t>حسابرس باید در صورت لزوم به صورت کتبی در خصوص موضوعات زیر با کارشناس حسابرس توافق کند:  </a:t>
            </a:r>
            <a:endParaRPr lang="en-US" sz="2800" dirty="0">
              <a:solidFill>
                <a:prstClr val="black"/>
              </a:solidFill>
              <a:cs typeface="B Nazanin" panose="00000400000000000000" pitchFamily="2" charset="-78"/>
            </a:endParaRPr>
          </a:p>
        </p:txBody>
      </p:sp>
    </p:spTree>
    <p:extLst>
      <p:ext uri="{BB962C8B-B14F-4D97-AF65-F5344CB8AC3E}">
        <p14:creationId xmlns:p14="http://schemas.microsoft.com/office/powerpoint/2010/main" val="201097453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649266"/>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توافق با کارشناس حسابرس</a:t>
            </a:r>
            <a:endParaRPr lang="en-US" sz="28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30723"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4DF77DD7-B33F-419A-94F5-840FDED23D5D}" type="slidenum">
              <a:rPr lang="ar-SA" altLang="fa-IR" sz="1600" b="1">
                <a:solidFill>
                  <a:srgbClr val="C00000"/>
                </a:solidFill>
              </a:rPr>
              <a:pPr>
                <a:spcBef>
                  <a:spcPct val="0"/>
                </a:spcBef>
                <a:buClrTx/>
                <a:buSzTx/>
                <a:buFontTx/>
                <a:buNone/>
              </a:pPr>
              <a:t>26</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514350" y="990602"/>
            <a:ext cx="7810500" cy="19859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2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ماهیت، دامنه و اهداف کار کارشناس حسابرس ممکن است با توجه به شرایط موجود به طور قابل ملاحظه‌ای تغییر کند. </a:t>
            </a:r>
          </a:p>
          <a:p>
            <a:pPr algn="justLow" eaLnBrk="0" fontAlgn="base" hangingPunct="0">
              <a:lnSpc>
                <a:spcPct val="85000"/>
              </a:lnSpc>
              <a:spcBef>
                <a:spcPts val="600"/>
              </a:spcBef>
              <a:defRPr/>
            </a:pPr>
            <a:r>
              <a:rPr lang="fa-IR" sz="22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همانگونه که مسئولیتها و نقشهای متناظر حسابرس و کارشناس حسابرس و ماهیت، زمانبندی اجرا و میزان ارتباط بین حسابرس و کارشناس حسابرس می‌تواند تغییر کند. </a:t>
            </a:r>
          </a:p>
          <a:p>
            <a:pPr algn="justLow" eaLnBrk="0" fontAlgn="base" hangingPunct="0">
              <a:lnSpc>
                <a:spcPct val="85000"/>
              </a:lnSpc>
              <a:spcBef>
                <a:spcPts val="600"/>
              </a:spcBef>
              <a:defRPr/>
            </a:pPr>
            <a:r>
              <a:rPr lang="fa-IR" sz="22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بنابراین صرفنظر از اینکه کارشناس حسابرس، شخصی برون‌سازمانی یا درون‌سازمانی باشد، لازم است این موضوعات بین حسابرس و کارشناس حسابرس مورد توافق قرار گیرد. </a:t>
            </a:r>
            <a:endParaRPr lang="en-US" sz="22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
        <p:nvSpPr>
          <p:cNvPr id="4" name="Rectangle 3"/>
          <p:cNvSpPr/>
          <p:nvPr/>
        </p:nvSpPr>
        <p:spPr>
          <a:xfrm>
            <a:off x="476250" y="3111500"/>
            <a:ext cx="7848600" cy="32131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2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موضوعات مطرح شده در اسلاید قبل ممکن است بر میزان جزئیات و رسمیت داشتن توافق بین حسابرس و کارشناس حسابرس، از جمله لزوم کتبی بودن توافق، اثر گذارد. برای مثال، عوامل زیر ممکن است نشان‌دهنده ضرورت توافق با جزئیات بیشتر یا توافق کتبی باشد:</a:t>
            </a:r>
            <a:endParaRPr lang="en-US" sz="22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کارشناس حسابرس به اطلاعات محرمانه یا حساس واحد تجاری دسترسی خواهد داشت.</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مسئولیتها و نقشهای متناظر حسابرس و کارشناس حسابرس متفاوت از آن چیزی است که به طور معمول انتظار می‌رود.</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الزامات قانونی یا مقرراتی چندگانه کاربرد داشته باشد.</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موضوعی که کار کارشناس حسابرس به آن مربوط می‌شود، بسیار پیچیده باشد.</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حسابرس قبلاً از کار انجام‌شده توسط آن کارشناس استفاده نکرده باشد.</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میزان کار کارشناس حسابرس، و اهمیت آن برای کار حسابرسی مورد نظر بیشتر باشد.</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226354591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2"/>
            <a:ext cx="8229600" cy="685801"/>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توافق با کارشناس حسابرس</a:t>
            </a:r>
            <a:endParaRPr lang="en-US" sz="28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31747"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9794944F-B36A-42E5-8341-317AE668259C}" type="slidenum">
              <a:rPr lang="ar-SA" altLang="fa-IR" sz="1600" b="1">
                <a:solidFill>
                  <a:srgbClr val="C00000"/>
                </a:solidFill>
              </a:rPr>
              <a:pPr>
                <a:spcBef>
                  <a:spcPct val="0"/>
                </a:spcBef>
                <a:buClrTx/>
                <a:buSzTx/>
                <a:buFontTx/>
                <a:buNone/>
              </a:pPr>
              <a:t>27</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5" name="Rectangle 4"/>
          <p:cNvSpPr/>
          <p:nvPr/>
        </p:nvSpPr>
        <p:spPr>
          <a:xfrm>
            <a:off x="852488" y="1017588"/>
            <a:ext cx="7315200" cy="9652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0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توافق بین حسابرس و کارشناس برون‌سازمانی اغلب در قالب یک قرارداد می‌باشد. </a:t>
            </a:r>
          </a:p>
          <a:p>
            <a:pPr algn="justLow" eaLnBrk="0" fontAlgn="base" hangingPunct="0">
              <a:lnSpc>
                <a:spcPct val="85000"/>
              </a:lnSpc>
              <a:spcBef>
                <a:spcPts val="600"/>
              </a:spcBef>
              <a:defRPr/>
            </a:pPr>
            <a:r>
              <a:rPr lang="fa-IR" sz="20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فهرست موضوعاتی که حسابرس می‌تواند برای درج در قرارداد یا سایر شکل‌های توافق با کارشناس برون‌سازمانی مورد توجه قرار دهد، در پیوست استاندارد ارائه شده است. </a:t>
            </a:r>
            <a:endParaRPr lang="en-US" sz="20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
        <p:nvSpPr>
          <p:cNvPr id="10" name="Rectangle 9"/>
          <p:cNvSpPr/>
          <p:nvPr/>
        </p:nvSpPr>
        <p:spPr>
          <a:xfrm>
            <a:off x="700088" y="2565400"/>
            <a:ext cx="7620000" cy="25352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0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هنگامی که توافق‌ کتبی بین حسابرس و کارشناس حسابرس وجود ندارد، شواهد حاکی از توافق ممکن است در مستندات دیگری چون موارد زیر گنجانده شود:</a:t>
            </a:r>
            <a:endParaRPr lang="en-US" sz="20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000" dirty="0">
                <a:solidFill>
                  <a:prstClr val="black"/>
                </a:solidFill>
                <a:latin typeface="Symbol" panose="05050102010706020507" pitchFamily="18" charset="2"/>
                <a:ea typeface="MS Mincho" panose="02020609040205080304" pitchFamily="49" charset="-128"/>
                <a:cs typeface="B Zar" panose="00000400000000000000" pitchFamily="2" charset="-78"/>
              </a:rPr>
              <a:t>یادداشتهای برنامه‌ریزی یا کاربرگهای مرتبط نظیر برنامه حسابرسی.</a:t>
            </a:r>
            <a:endParaRPr lang="en-US" sz="20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000" dirty="0">
                <a:solidFill>
                  <a:prstClr val="black"/>
                </a:solidFill>
                <a:latin typeface="Symbol" panose="05050102010706020507" pitchFamily="18" charset="2"/>
                <a:ea typeface="MS Mincho" panose="02020609040205080304" pitchFamily="49" charset="-128"/>
                <a:cs typeface="B Zar" panose="00000400000000000000" pitchFamily="2" charset="-78"/>
              </a:rPr>
              <a:t>سیاستها و روشهای مؤسسه حسابرس. در مورد کارشناس درون‌سازمانی، سیاستها و روشهای تعیین‌شده‌ای که کارشناس تابع آنها است ممکن است شامل سیاستها و روشهایی خاص در ارتباط با کار کارشناس باشد. میزان مستندسازی در کاربرگهای حسابرس به ماهیت چنین سیاستها و روشهایی بستگی دارد. برای نمونه، اگر مؤسسه حسابرس دارای ضوابط مفصلی باشد که در آن شرایط استفاده از کار کارشناس مشخص شده است، ممکن است نیازی به مستندسازی در کاربرگهای حسابرس نباشد. </a:t>
            </a:r>
            <a:endParaRPr lang="en-US" sz="2000"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19990382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906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توافق با کارشناس حسابرس</a:t>
            </a:r>
            <a:br>
              <a:rPr lang="fa-IR" sz="2800" dirty="0">
                <a:ln w="11430"/>
                <a:solidFill>
                  <a:srgbClr val="CCFFFF"/>
                </a:solidFill>
                <a:effectLst>
                  <a:outerShdw blurRad="80000" dist="40000" dir="5040000" algn="tl">
                    <a:srgbClr val="000000">
                      <a:alpha val="30000"/>
                    </a:srgbClr>
                  </a:outerShdw>
                </a:effectLst>
                <a:cs typeface="B Titr" pitchFamily="2" charset="-78"/>
              </a:rPr>
            </a:br>
            <a:r>
              <a:rPr lang="fa-IR" sz="3600" dirty="0">
                <a:effectLst/>
              </a:rPr>
              <a:t>ماهیت، دامنه و اهداف کار</a:t>
            </a:r>
            <a:endParaRPr lang="en-US" sz="3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32771"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EA071583-8B45-4524-8A6C-FB3492491C65}" type="slidenum">
              <a:rPr lang="ar-SA" altLang="fa-IR" sz="1600" b="1">
                <a:solidFill>
                  <a:srgbClr val="C00000"/>
                </a:solidFill>
              </a:rPr>
              <a:pPr>
                <a:spcBef>
                  <a:spcPct val="0"/>
                </a:spcBef>
                <a:buClrTx/>
                <a:buSzTx/>
                <a:buFontTx/>
                <a:buNone/>
              </a:pPr>
              <a:t>28</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1066800" y="1752602"/>
            <a:ext cx="6248400" cy="29178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36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هنگام توافق در خصوص ماهیت، دامنه و اهداف کار کارشناس حسابرس، اغلب ممکن است مذاکره در خصوص استانداردهای فنی عملکرد مربوط یا سایر الزامات صنعت یا حرفه که کارشناس حسابرس از آنها تبعیت خواهد کرد، سودمند باشد. </a:t>
            </a:r>
            <a:endParaRPr lang="en-US" sz="36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42871718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906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توافق با کارشناس حسابرس</a:t>
            </a:r>
            <a:br>
              <a:rPr lang="fa-IR" sz="2800" dirty="0">
                <a:ln w="11430"/>
                <a:solidFill>
                  <a:srgbClr val="CCFFFF"/>
                </a:solidFill>
                <a:effectLst>
                  <a:outerShdw blurRad="80000" dist="40000" dir="5040000" algn="tl">
                    <a:srgbClr val="000000">
                      <a:alpha val="30000"/>
                    </a:srgbClr>
                  </a:outerShdw>
                </a:effectLst>
                <a:cs typeface="B Titr" pitchFamily="2" charset="-78"/>
              </a:rPr>
            </a:br>
            <a:r>
              <a:rPr lang="fa-IR" sz="3600" dirty="0">
                <a:effectLst/>
              </a:rPr>
              <a:t>مسئولیتها و نقشهای متناظر</a:t>
            </a:r>
            <a:endParaRPr lang="en-US" sz="3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33795"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D0FFC18D-470B-4B56-AD4B-2312BAD7149E}" type="slidenum">
              <a:rPr lang="ar-SA" altLang="fa-IR" sz="1600" b="1">
                <a:solidFill>
                  <a:srgbClr val="C00000"/>
                </a:solidFill>
              </a:rPr>
              <a:pPr>
                <a:spcBef>
                  <a:spcPct val="0"/>
                </a:spcBef>
                <a:buClrTx/>
                <a:buSzTx/>
                <a:buFontTx/>
                <a:buNone/>
              </a:pPr>
              <a:t>29</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457200" y="1279527"/>
            <a:ext cx="7848600" cy="48307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32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توافق در خصوص مسئولیتها و نقشهای متناظر حسابرس و کارشناس حسابرس ممکن است شامل موارد زیر باشد: </a:t>
            </a:r>
            <a:endParaRPr lang="en-US" sz="32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3200" dirty="0">
                <a:solidFill>
                  <a:prstClr val="black"/>
                </a:solidFill>
                <a:latin typeface="Symbol" panose="05050102010706020507" pitchFamily="18" charset="2"/>
                <a:ea typeface="MS Mincho" panose="02020609040205080304" pitchFamily="49" charset="-128"/>
                <a:cs typeface="B Zar" panose="00000400000000000000" pitchFamily="2" charset="-78"/>
              </a:rPr>
              <a:t>اینکه آزمونهای جزئیات داده‌های مبنا را حسابرس انجام می‌دهد یا کارشناس حسابرس.</a:t>
            </a:r>
            <a:endParaRPr lang="en-US" sz="3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3200" spc="-20" dirty="0">
                <a:solidFill>
                  <a:prstClr val="black"/>
                </a:solidFill>
                <a:latin typeface="Symbol" panose="05050102010706020507" pitchFamily="18" charset="2"/>
                <a:ea typeface="MS Mincho" panose="02020609040205080304" pitchFamily="49" charset="-128"/>
                <a:cs typeface="B Zar" panose="00000400000000000000" pitchFamily="2" charset="-78"/>
              </a:rPr>
              <a:t>مجاز بودن حسابرس برای مذاکره با واحد تجاری و سایر اشخاص در خصوص یافته‌ها یا نتیجه‌گیری‌های کارشناس حسابرس، و درج جزئیات یافته‌ها یا نتیجه‌گیری‌های کارشناس حسابرس در بند مبانی اظهارنظر تعدیل‌شده در گزارش حسابرس، در موارد ضرورت.</a:t>
            </a:r>
            <a:endParaRPr lang="en-US" sz="3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3200" dirty="0">
                <a:solidFill>
                  <a:prstClr val="black"/>
                </a:solidFill>
                <a:latin typeface="Symbol" panose="05050102010706020507" pitchFamily="18" charset="2"/>
                <a:ea typeface="MS Mincho" panose="02020609040205080304" pitchFamily="49" charset="-128"/>
                <a:cs typeface="B Zar" panose="00000400000000000000" pitchFamily="2" charset="-78"/>
              </a:rPr>
              <a:t>هر گونه توافق برای آگاه کردن کارشناس حسابرس از نتیجه‌گیری‌های مربوط به کار آن کارشناس. </a:t>
            </a:r>
            <a:endParaRPr lang="en-US" sz="3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14011443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کلیات: مسئولیت حسابرس درخصوص اظهارنظر</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7171"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32D87786-480B-40BD-A5AC-36CACEEB9701}" type="slidenum">
              <a:rPr lang="ar-SA" altLang="fa-IR" sz="1600" b="1">
                <a:solidFill>
                  <a:srgbClr val="C00000"/>
                </a:solidFill>
              </a:rPr>
              <a:pPr>
                <a:spcBef>
                  <a:spcPct val="0"/>
                </a:spcBef>
                <a:buClrTx/>
                <a:buSzTx/>
                <a:buFontTx/>
                <a:buNone/>
              </a:pPr>
              <a:t>3</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9" name="Striped Right Arrow 8"/>
          <p:cNvSpPr/>
          <p:nvPr/>
        </p:nvSpPr>
        <p:spPr>
          <a:xfrm>
            <a:off x="228600" y="1143000"/>
            <a:ext cx="3608388" cy="2401888"/>
          </a:xfrm>
          <a:prstGeom prst="stripedRightArrow">
            <a:avLst/>
          </a:prstGeom>
        </p:spPr>
        <p:style>
          <a:lnRef idx="2">
            <a:schemeClr val="accent1"/>
          </a:lnRef>
          <a:fillRef idx="1">
            <a:schemeClr val="lt1"/>
          </a:fillRef>
          <a:effectRef idx="0">
            <a:schemeClr val="accent1"/>
          </a:effectRef>
          <a:fontRef idx="minor">
            <a:schemeClr val="dk1"/>
          </a:fontRef>
        </p:style>
        <p:txBody>
          <a:bodyPr anchor="ctr"/>
          <a:lstStyle/>
          <a:p>
            <a:pPr algn="ctr">
              <a:defRPr/>
            </a:pPr>
            <a:r>
              <a:rPr lang="fa-IR" sz="2400" dirty="0">
                <a:solidFill>
                  <a:prstClr val="black"/>
                </a:solidFill>
                <a:latin typeface="Times New Roman" panose="02020603050405020304" pitchFamily="18" charset="0"/>
                <a:ea typeface="MS Mincho" panose="02020609040205080304" pitchFamily="49" charset="-128"/>
                <a:cs typeface="B Nazanin" panose="00000400000000000000" pitchFamily="2" charset="-78"/>
              </a:rPr>
              <a:t>این مسئولیت با استفاده او از کار کارشناس حسابرس کاهش نمی‌یابد.</a:t>
            </a:r>
            <a:endParaRPr lang="en-US" sz="2200" dirty="0">
              <a:solidFill>
                <a:prstClr val="black"/>
              </a:solidFill>
            </a:endParaRPr>
          </a:p>
        </p:txBody>
      </p:sp>
      <p:sp>
        <p:nvSpPr>
          <p:cNvPr id="5" name="Rectangle 4"/>
          <p:cNvSpPr/>
          <p:nvPr/>
        </p:nvSpPr>
        <p:spPr>
          <a:xfrm>
            <a:off x="450852" y="4100515"/>
            <a:ext cx="7985125" cy="218598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Low" fontAlgn="base">
              <a:lnSpc>
                <a:spcPct val="85000"/>
              </a:lnSpc>
              <a:spcBef>
                <a:spcPts val="600"/>
              </a:spcBef>
              <a:defRPr/>
            </a:pPr>
            <a:r>
              <a:rPr lang="fa-IR" sz="3200" dirty="0">
                <a:solidFill>
                  <a:prstClr val="black"/>
                </a:solidFill>
                <a:latin typeface="Times New Roman" panose="02020603050405020304" pitchFamily="18" charset="0"/>
                <a:ea typeface="MS Mincho" panose="02020609040205080304" pitchFamily="49" charset="-128"/>
                <a:cs typeface="B Nazanin" panose="00000400000000000000" pitchFamily="2" charset="-78"/>
              </a:rPr>
              <a:t>با وجود این، اگر حسابرسی که از کار کارشناس حسابرس با رعایت الزامات این استاندارد، استفاده می‌کند، به این نتیجه برسد که کار کارشناس برای مقاصد حسابرس کفایت می‌کند، حسابرس ممکن است یافته‌ها یا نتیجه‌گیری‌های کارشناس در حوزه تخصصی وی را به عنوان شواهد حسابرسی مناسب بپذیرد. </a:t>
            </a:r>
            <a:endParaRPr lang="en-US" sz="3200" dirty="0">
              <a:solidFill>
                <a:prstClr val="black"/>
              </a:solidFill>
              <a:latin typeface="Times New Roman" panose="02020603050405020304" pitchFamily="18" charset="0"/>
              <a:ea typeface="MS Mincho" panose="02020609040205080304" pitchFamily="49" charset="-128"/>
              <a:cs typeface="B Nazanin" panose="00000400000000000000" pitchFamily="2" charset="-78"/>
            </a:endParaRPr>
          </a:p>
        </p:txBody>
      </p:sp>
      <p:sp>
        <p:nvSpPr>
          <p:cNvPr id="10" name="Left Arrow 9"/>
          <p:cNvSpPr/>
          <p:nvPr/>
        </p:nvSpPr>
        <p:spPr>
          <a:xfrm>
            <a:off x="5943600" y="1143002"/>
            <a:ext cx="2590800" cy="2576513"/>
          </a:xfrm>
          <a:prstGeom prst="leftArrow">
            <a:avLst/>
          </a:prstGeom>
        </p:spPr>
        <p:style>
          <a:lnRef idx="2">
            <a:schemeClr val="accent1"/>
          </a:lnRef>
          <a:fillRef idx="1">
            <a:schemeClr val="lt1"/>
          </a:fillRef>
          <a:effectRef idx="0">
            <a:schemeClr val="accent1"/>
          </a:effectRef>
          <a:fontRef idx="minor">
            <a:schemeClr val="dk1"/>
          </a:fontRef>
        </p:style>
        <p:txBody>
          <a:bodyPr rtlCol="1" anchor="ctr"/>
          <a:lstStyle/>
          <a:p>
            <a:pPr algn="ctr" fontAlgn="base">
              <a:spcBef>
                <a:spcPct val="0"/>
              </a:spcBef>
              <a:spcAft>
                <a:spcPct val="0"/>
              </a:spcAft>
              <a:defRPr/>
            </a:pPr>
            <a:r>
              <a:rPr lang="fa-IR" sz="3200" dirty="0">
                <a:solidFill>
                  <a:prstClr val="black"/>
                </a:solidFill>
                <a:latin typeface="Times New Roman" panose="02020603050405020304" pitchFamily="18" charset="0"/>
                <a:ea typeface="MS Mincho" panose="02020609040205080304" pitchFamily="49" charset="-128"/>
                <a:cs typeface="B Nazanin" panose="00000400000000000000" pitchFamily="2" charset="-78"/>
              </a:rPr>
              <a:t>مسئولیت اظهارنظر حسابرسی</a:t>
            </a:r>
            <a:endParaRPr lang="fa-IR" sz="3200" dirty="0">
              <a:solidFill>
                <a:prstClr val="black"/>
              </a:solidFill>
            </a:endParaRPr>
          </a:p>
        </p:txBody>
      </p:sp>
      <p:sp>
        <p:nvSpPr>
          <p:cNvPr id="11" name="Rectangle 10"/>
          <p:cNvSpPr/>
          <p:nvPr/>
        </p:nvSpPr>
        <p:spPr>
          <a:xfrm>
            <a:off x="3916365" y="1236665"/>
            <a:ext cx="1951037" cy="23082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ctr" fontAlgn="base">
              <a:spcBef>
                <a:spcPct val="0"/>
              </a:spcBef>
              <a:spcAft>
                <a:spcPct val="0"/>
              </a:spcAft>
              <a:defRPr/>
            </a:pPr>
            <a:r>
              <a:rPr lang="fa-IR" sz="3600" b="1" u="sng" dirty="0">
                <a:solidFill>
                  <a:prstClr val="black"/>
                </a:solidFill>
                <a:latin typeface="Times New Roman" panose="02020603050405020304" pitchFamily="18" charset="0"/>
                <a:ea typeface="MS Mincho" panose="02020609040205080304" pitchFamily="49" charset="-128"/>
                <a:cs typeface="B Nazanin" panose="00000400000000000000" pitchFamily="2" charset="-78"/>
              </a:rPr>
              <a:t>صرفاً متوجه حسابرس است</a:t>
            </a:r>
            <a:endParaRPr lang="fa-IR" sz="3600" b="1" u="sng" dirty="0">
              <a:solidFill>
                <a:prstClr val="black"/>
              </a:solidFill>
            </a:endParaRPr>
          </a:p>
        </p:txBody>
      </p:sp>
    </p:spTree>
    <p:extLst>
      <p:ext uri="{BB962C8B-B14F-4D97-AF65-F5344CB8AC3E}">
        <p14:creationId xmlns:p14="http://schemas.microsoft.com/office/powerpoint/2010/main" val="8654071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3"/>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8382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توافق با کارشناس حسابرس</a:t>
            </a:r>
            <a:br>
              <a:rPr lang="fa-IR" sz="2800" dirty="0">
                <a:ln w="11430"/>
                <a:solidFill>
                  <a:srgbClr val="CCFFFF"/>
                </a:solidFill>
                <a:effectLst>
                  <a:outerShdw blurRad="80000" dist="40000" dir="5040000" algn="tl">
                    <a:srgbClr val="000000">
                      <a:alpha val="30000"/>
                    </a:srgbClr>
                  </a:outerShdw>
                </a:effectLst>
                <a:cs typeface="B Titr" pitchFamily="2" charset="-78"/>
              </a:rPr>
            </a:br>
            <a:r>
              <a:rPr lang="fa-IR" sz="2400" dirty="0">
                <a:ln w="11430"/>
                <a:solidFill>
                  <a:schemeClr val="tx1"/>
                </a:solidFill>
                <a:effectLst>
                  <a:outerShdw blurRad="80000" dist="40000" dir="5040000" algn="tl">
                    <a:srgbClr val="000000">
                      <a:alpha val="30000"/>
                    </a:srgbClr>
                  </a:outerShdw>
                </a:effectLst>
                <a:cs typeface="B Titr" pitchFamily="2" charset="-78"/>
              </a:rPr>
              <a:t>کاربرگها</a:t>
            </a:r>
            <a:endParaRPr lang="en-US" sz="2400" dirty="0">
              <a:ln w="11430"/>
              <a:solidFill>
                <a:schemeClr val="tx1"/>
              </a:solidFill>
              <a:effectLst>
                <a:outerShdw blurRad="80000" dist="40000" dir="5040000" algn="tl">
                  <a:srgbClr val="000000">
                    <a:alpha val="30000"/>
                  </a:srgbClr>
                </a:outerShdw>
              </a:effectLst>
              <a:cs typeface="B Titr" pitchFamily="2" charset="-78"/>
            </a:endParaRPr>
          </a:p>
        </p:txBody>
      </p:sp>
      <p:sp>
        <p:nvSpPr>
          <p:cNvPr id="34819"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E9613DA9-E62C-42C5-B470-73ADDA46EC3F}" type="slidenum">
              <a:rPr lang="ar-SA" altLang="fa-IR" sz="1600" b="1">
                <a:solidFill>
                  <a:srgbClr val="C00000"/>
                </a:solidFill>
              </a:rPr>
              <a:pPr>
                <a:spcBef>
                  <a:spcPct val="0"/>
                </a:spcBef>
                <a:buClrTx/>
                <a:buSzTx/>
                <a:buFontTx/>
                <a:buNone/>
              </a:pPr>
              <a:t>30</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381000" y="1144588"/>
            <a:ext cx="8077200" cy="482441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35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توافق درباره مسئولیتها و نقشهای متناظر حسابرس و کارشناس حسابرس ممکن است شامل توافق در خصوص دسترسی به </a:t>
            </a:r>
            <a:r>
              <a:rPr lang="fa-IR" sz="3500" b="1" dirty="0">
                <a:solidFill>
                  <a:prstClr val="black"/>
                </a:solidFill>
                <a:latin typeface="Times New Roman" panose="02020603050405020304" pitchFamily="18" charset="0"/>
                <a:ea typeface="MS Mincho" panose="02020609040205080304" pitchFamily="49" charset="-128"/>
                <a:cs typeface="B Zar" panose="00000400000000000000" pitchFamily="2" charset="-78"/>
              </a:rPr>
              <a:t>کاربرگهای یکدیگر و نگهداری از آنها </a:t>
            </a:r>
            <a:r>
              <a:rPr lang="fa-IR" sz="35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نیز باشد.</a:t>
            </a:r>
          </a:p>
          <a:p>
            <a:pPr marL="457200" indent="-457200" algn="justLow" eaLnBrk="0" fontAlgn="base" hangingPunct="0">
              <a:lnSpc>
                <a:spcPct val="85000"/>
              </a:lnSpc>
              <a:spcBef>
                <a:spcPts val="600"/>
              </a:spcBef>
              <a:buFont typeface="Wingdings" panose="05000000000000000000" pitchFamily="2" charset="2"/>
              <a:buChar char="ü"/>
              <a:defRPr/>
            </a:pPr>
            <a:r>
              <a:rPr lang="fa-IR" sz="35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هنگامی که کارشناس حسابرس عضوی از تیم حسابرسی است، کاربرگهای کارشناس بخشی از مستندات حسابرسی است. </a:t>
            </a:r>
          </a:p>
          <a:p>
            <a:pPr marL="457200" indent="-457200" algn="justLow" eaLnBrk="0" fontAlgn="base" hangingPunct="0">
              <a:lnSpc>
                <a:spcPct val="85000"/>
              </a:lnSpc>
              <a:spcBef>
                <a:spcPts val="600"/>
              </a:spcBef>
              <a:buFont typeface="Wingdings" panose="05000000000000000000" pitchFamily="2" charset="2"/>
              <a:buChar char="ü"/>
              <a:defRPr/>
            </a:pPr>
            <a:r>
              <a:rPr lang="fa-IR" sz="35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در مقابل، کاربرگهای کارشناسان برون‌سازمانی متعلق به خود آنها است و بخشی از مستندات حسابرسی نیست؛ به جز در مواردی که توافقی برخلاف این موضوع صورت گرفته باشد.</a:t>
            </a:r>
            <a:endParaRPr lang="en-US" sz="35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397017146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9906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توافق با کارشناس حسابرس</a:t>
            </a:r>
            <a:br>
              <a:rPr lang="fa-IR" sz="2800" dirty="0">
                <a:ln w="11430"/>
                <a:solidFill>
                  <a:srgbClr val="CCFFFF"/>
                </a:solidFill>
                <a:effectLst>
                  <a:outerShdw blurRad="80000" dist="40000" dir="5040000" algn="tl">
                    <a:srgbClr val="000000">
                      <a:alpha val="30000"/>
                    </a:srgbClr>
                  </a:outerShdw>
                </a:effectLst>
                <a:cs typeface="B Titr" pitchFamily="2" charset="-78"/>
              </a:rPr>
            </a:br>
            <a:r>
              <a:rPr lang="fa-IR" sz="2400" dirty="0">
                <a:ln w="11430"/>
                <a:solidFill>
                  <a:schemeClr val="tx1"/>
                </a:solidFill>
                <a:effectLst>
                  <a:outerShdw blurRad="80000" dist="40000" dir="5040000" algn="tl">
                    <a:srgbClr val="000000">
                      <a:alpha val="30000"/>
                    </a:srgbClr>
                  </a:outerShdw>
                </a:effectLst>
                <a:cs typeface="B Titr" pitchFamily="2" charset="-78"/>
              </a:rPr>
              <a:t>اطلاع رسانی</a:t>
            </a:r>
            <a:endParaRPr lang="en-US" sz="2400" dirty="0">
              <a:ln w="11430"/>
              <a:solidFill>
                <a:schemeClr val="tx1"/>
              </a:solidFill>
              <a:effectLst>
                <a:outerShdw blurRad="80000" dist="40000" dir="5040000" algn="tl">
                  <a:srgbClr val="000000">
                    <a:alpha val="30000"/>
                  </a:srgbClr>
                </a:outerShdw>
              </a:effectLst>
              <a:cs typeface="B Titr" pitchFamily="2" charset="-78"/>
            </a:endParaRPr>
          </a:p>
        </p:txBody>
      </p:sp>
      <p:sp>
        <p:nvSpPr>
          <p:cNvPr id="35843"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D94210E6-2695-4EB3-8CB5-016B3756FABF}" type="slidenum">
              <a:rPr lang="ar-SA" altLang="fa-IR" sz="1600" b="1">
                <a:solidFill>
                  <a:srgbClr val="C00000"/>
                </a:solidFill>
              </a:rPr>
              <a:pPr>
                <a:spcBef>
                  <a:spcPct val="0"/>
                </a:spcBef>
                <a:buClrTx/>
                <a:buSzTx/>
                <a:buFontTx/>
                <a:buNone/>
              </a:pPr>
              <a:t>31</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152400" y="1071565"/>
            <a:ext cx="8382000" cy="28924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eaLnBrk="0" fontAlgn="base" hangingPunct="0">
              <a:spcBef>
                <a:spcPct val="0"/>
              </a:spcBef>
              <a:spcAft>
                <a:spcPct val="0"/>
              </a:spcAft>
              <a:defRPr/>
            </a:pPr>
            <a:r>
              <a:rPr lang="fa-IR" sz="2600" dirty="0">
                <a:solidFill>
                  <a:prstClr val="black"/>
                </a:solidFill>
                <a:ea typeface="MS Mincho" panose="02020609040205080304" pitchFamily="49" charset="-128"/>
                <a:cs typeface="B Nazanin" panose="00000400000000000000" pitchFamily="2" charset="-78"/>
              </a:rPr>
              <a:t>اطلاع‌رسانی دو سویه اثربخش، موجب یکپارچگی مناسب ماهیت، زمانبندی اجرا و میزان روشهای کارشناس حسابرس با بخشهای دیگر کار حسابرسی می‌شود، و نیز تعدیل مناسب اهداف کارشناس حسابرس در جریان حسابرسی، را تسهیل می‌کند. </a:t>
            </a:r>
          </a:p>
          <a:p>
            <a:pPr algn="just" eaLnBrk="0" fontAlgn="base" hangingPunct="0">
              <a:spcBef>
                <a:spcPct val="0"/>
              </a:spcBef>
              <a:spcAft>
                <a:spcPct val="0"/>
              </a:spcAft>
              <a:defRPr/>
            </a:pPr>
            <a:r>
              <a:rPr lang="fa-IR" sz="2600" dirty="0">
                <a:solidFill>
                  <a:prstClr val="black"/>
                </a:solidFill>
                <a:ea typeface="MS Mincho" panose="02020609040205080304" pitchFamily="49" charset="-128"/>
                <a:cs typeface="B Nazanin" panose="00000400000000000000" pitchFamily="2" charset="-78"/>
              </a:rPr>
              <a:t>برای نمونه:</a:t>
            </a:r>
          </a:p>
          <a:p>
            <a:pPr algn="just" eaLnBrk="0" fontAlgn="base" hangingPunct="0">
              <a:spcBef>
                <a:spcPct val="0"/>
              </a:spcBef>
              <a:spcAft>
                <a:spcPct val="0"/>
              </a:spcAft>
              <a:defRPr/>
            </a:pPr>
            <a:r>
              <a:rPr lang="fa-IR" sz="2600" dirty="0">
                <a:solidFill>
                  <a:prstClr val="black"/>
                </a:solidFill>
                <a:ea typeface="MS Mincho" panose="02020609040205080304" pitchFamily="49" charset="-128"/>
                <a:cs typeface="B Nazanin" panose="00000400000000000000" pitchFamily="2" charset="-78"/>
              </a:rPr>
              <a:t>هنگامی که کار کارشناس حسابرس به نتیجه‌گیری‌های حسابرس در مورد خطری عمده مربوط می‌شود، گزارش کتبی رسمی در خصوص نتیجه‌گیری کار کارشناس، و گزارشهای شفاهی به موازات پیشرفت کار حسابرسی می‌تواند مناسب باشد.</a:t>
            </a:r>
            <a:endParaRPr lang="en-US" sz="2600" dirty="0">
              <a:solidFill>
                <a:prstClr val="black"/>
              </a:solidFill>
              <a:cs typeface="B Nazanin" panose="00000400000000000000" pitchFamily="2" charset="-78"/>
            </a:endParaRPr>
          </a:p>
        </p:txBody>
      </p:sp>
      <p:sp>
        <p:nvSpPr>
          <p:cNvPr id="4" name="Rectangle 3"/>
          <p:cNvSpPr/>
          <p:nvPr/>
        </p:nvSpPr>
        <p:spPr>
          <a:xfrm>
            <a:off x="1295400" y="4397375"/>
            <a:ext cx="6400800" cy="15700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eaLnBrk="0" fontAlgn="base" hangingPunct="0">
              <a:spcBef>
                <a:spcPct val="0"/>
              </a:spcBef>
              <a:spcAft>
                <a:spcPct val="0"/>
              </a:spcAft>
              <a:defRPr/>
            </a:pPr>
            <a:r>
              <a:rPr lang="fa-IR" sz="2400" dirty="0">
                <a:solidFill>
                  <a:prstClr val="black"/>
                </a:solidFill>
                <a:ea typeface="MS Mincho" panose="02020609040205080304" pitchFamily="49" charset="-128"/>
                <a:cs typeface="B Nazanin" panose="00000400000000000000" pitchFamily="2" charset="-78"/>
              </a:rPr>
              <a:t>تشخیص مدیر مسئول کار یا کارکنانی که همکاری نزدیکی با کارشناس حسابرس خواهند داشت و روشهای اطلاع‌رسانی بین کارشناس و واحد تجاری، به اطلاع‌رسانی به موقع و اثربخش، مخصوصاً در کارهای حسابرسی بزرگتر کمک می‌کند.</a:t>
            </a:r>
            <a:endParaRPr lang="en-US" sz="2400" dirty="0">
              <a:solidFill>
                <a:prstClr val="black"/>
              </a:solidFill>
            </a:endParaRPr>
          </a:p>
        </p:txBody>
      </p:sp>
    </p:spTree>
    <p:extLst>
      <p:ext uri="{BB962C8B-B14F-4D97-AF65-F5344CB8AC3E}">
        <p14:creationId xmlns:p14="http://schemas.microsoft.com/office/powerpoint/2010/main" val="26237779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229600" cy="9144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2800" dirty="0">
                <a:ln w="11430"/>
                <a:solidFill>
                  <a:srgbClr val="CCFFFF"/>
                </a:solidFill>
                <a:effectLst>
                  <a:outerShdw blurRad="80000" dist="40000" dir="5040000" algn="tl">
                    <a:srgbClr val="000000">
                      <a:alpha val="30000"/>
                    </a:srgbClr>
                  </a:outerShdw>
                </a:effectLst>
                <a:cs typeface="B Titr" pitchFamily="2" charset="-78"/>
              </a:rPr>
              <a:t>توافق با کارشناس حسابرس</a:t>
            </a:r>
            <a:br>
              <a:rPr lang="fa-IR" sz="2800" dirty="0">
                <a:ln w="11430"/>
                <a:solidFill>
                  <a:srgbClr val="CCFFFF"/>
                </a:solidFill>
                <a:effectLst>
                  <a:outerShdw blurRad="80000" dist="40000" dir="5040000" algn="tl">
                    <a:srgbClr val="000000">
                      <a:alpha val="30000"/>
                    </a:srgbClr>
                  </a:outerShdw>
                </a:effectLst>
                <a:cs typeface="B Titr" pitchFamily="2" charset="-78"/>
              </a:rPr>
            </a:br>
            <a:r>
              <a:rPr lang="fa-IR" sz="2400" dirty="0">
                <a:ln w="11430"/>
                <a:solidFill>
                  <a:schemeClr val="tx1"/>
                </a:solidFill>
                <a:effectLst>
                  <a:outerShdw blurRad="80000" dist="40000" dir="5040000" algn="tl">
                    <a:srgbClr val="000000">
                      <a:alpha val="30000"/>
                    </a:srgbClr>
                  </a:outerShdw>
                </a:effectLst>
                <a:cs typeface="B Titr" pitchFamily="2" charset="-78"/>
              </a:rPr>
              <a:t>رازداری</a:t>
            </a:r>
            <a:endParaRPr lang="en-US" sz="2400" dirty="0">
              <a:ln w="11430"/>
              <a:solidFill>
                <a:schemeClr val="tx1"/>
              </a:solidFill>
              <a:effectLst>
                <a:outerShdw blurRad="80000" dist="40000" dir="5040000" algn="tl">
                  <a:srgbClr val="000000">
                    <a:alpha val="30000"/>
                  </a:srgbClr>
                </a:outerShdw>
              </a:effectLst>
              <a:cs typeface="B Titr" pitchFamily="2" charset="-78"/>
            </a:endParaRPr>
          </a:p>
        </p:txBody>
      </p:sp>
      <p:sp>
        <p:nvSpPr>
          <p:cNvPr id="36867"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388F09A9-4E98-4607-9594-109DFB1B90A1}" type="slidenum">
              <a:rPr lang="ar-SA" altLang="fa-IR" sz="1600" b="1">
                <a:solidFill>
                  <a:srgbClr val="C00000"/>
                </a:solidFill>
              </a:rPr>
              <a:pPr>
                <a:spcBef>
                  <a:spcPct val="0"/>
                </a:spcBef>
                <a:buClrTx/>
                <a:buSzTx/>
                <a:buFontTx/>
                <a:buNone/>
              </a:pPr>
              <a:t>32</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1597027" y="3816350"/>
            <a:ext cx="5643563" cy="22034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32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در قوانین و مقررات ممکن است الزامات بیشتری مقرر شده باشد. علاوه بر این، واحد تجاری ممکن است درخواست کند با کارشناسان برون‌سازمانی در مورد برخی الزامات رازداری توافق شود.</a:t>
            </a:r>
            <a:endParaRPr lang="en-US" sz="32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
        <p:nvSpPr>
          <p:cNvPr id="9" name="Cloud 8"/>
          <p:cNvSpPr/>
          <p:nvPr/>
        </p:nvSpPr>
        <p:spPr>
          <a:xfrm>
            <a:off x="465138" y="1143000"/>
            <a:ext cx="7993062" cy="23622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eaLnBrk="0" fontAlgn="base" hangingPunct="0">
              <a:spcBef>
                <a:spcPct val="0"/>
              </a:spcBef>
              <a:spcAft>
                <a:spcPct val="0"/>
              </a:spcAft>
              <a:defRPr/>
            </a:pPr>
            <a:r>
              <a:rPr lang="fa-IR" sz="3200" dirty="0">
                <a:solidFill>
                  <a:prstClr val="white"/>
                </a:solidFill>
                <a:latin typeface="Times New Roman" panose="02020603050405020304" pitchFamily="18" charset="0"/>
                <a:ea typeface="MS Mincho" panose="02020609040205080304" pitchFamily="49" charset="-128"/>
                <a:cs typeface="B Zar" panose="00000400000000000000" pitchFamily="2" charset="-78"/>
              </a:rPr>
              <a:t>الزامات </a:t>
            </a:r>
            <a:r>
              <a:rPr lang="fa-IR" sz="3200" b="1" dirty="0">
                <a:solidFill>
                  <a:prstClr val="white"/>
                </a:solidFill>
                <a:latin typeface="Times New Roman" panose="02020603050405020304" pitchFamily="18" charset="0"/>
                <a:ea typeface="MS Mincho" panose="02020609040205080304" pitchFamily="49" charset="-128"/>
                <a:cs typeface="B Zar" panose="00000400000000000000" pitchFamily="2" charset="-78"/>
              </a:rPr>
              <a:t>رازداری</a:t>
            </a:r>
            <a:r>
              <a:rPr lang="fa-IR" sz="3200" dirty="0">
                <a:solidFill>
                  <a:prstClr val="white"/>
                </a:solidFill>
                <a:latin typeface="Times New Roman" panose="02020603050405020304" pitchFamily="18" charset="0"/>
                <a:ea typeface="MS Mincho" panose="02020609040205080304" pitchFamily="49" charset="-128"/>
                <a:cs typeface="B Zar" panose="00000400000000000000" pitchFamily="2" charset="-78"/>
              </a:rPr>
              <a:t> مندرج در آیین رفتار حرفه‌ای که در مورد حسابرس کاربرد دارد باید در مورد کارشناس حسابرس نیز بکار گرفته شود.</a:t>
            </a:r>
            <a:endParaRPr lang="en-US" sz="3200" b="1" dirty="0">
              <a:solidFill>
                <a:prstClr val="white"/>
              </a:solidFill>
              <a:cs typeface="B Nazanin" panose="00000400000000000000" pitchFamily="2" charset="-78"/>
            </a:endParaRPr>
          </a:p>
        </p:txBody>
      </p:sp>
    </p:spTree>
    <p:extLst>
      <p:ext uri="{BB962C8B-B14F-4D97-AF65-F5344CB8AC3E}">
        <p14:creationId xmlns:p14="http://schemas.microsoft.com/office/powerpoint/2010/main" val="13700285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620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ارزیابی کفایت کار کارشناس </a:t>
            </a:r>
            <a:r>
              <a:rPr lang="fa-IR" dirty="0" smtClean="0">
                <a:ln w="11430"/>
                <a:solidFill>
                  <a:srgbClr val="CCFFFF"/>
                </a:solidFill>
                <a:effectLst>
                  <a:outerShdw blurRad="80000" dist="40000" dir="5040000" algn="tl">
                    <a:srgbClr val="000000">
                      <a:alpha val="30000"/>
                    </a:srgbClr>
                  </a:outerShdw>
                </a:effectLst>
                <a:cs typeface="B Titr" pitchFamily="2" charset="-78"/>
              </a:rPr>
              <a:t>حسابرس</a:t>
            </a:r>
            <a:endParaRPr lang="en-US" dirty="0">
              <a:ln w="11430"/>
              <a:solidFill>
                <a:srgbClr val="CCFFFF"/>
              </a:solidFill>
              <a:effectLst>
                <a:outerShdw blurRad="80000" dist="40000" dir="5040000" algn="tl">
                  <a:srgbClr val="000000">
                    <a:alpha val="30000"/>
                  </a:srgbClr>
                </a:outerShdw>
              </a:effectLst>
              <a:cs typeface="B Titr" pitchFamily="2" charset="-78"/>
            </a:endParaRPr>
          </a:p>
        </p:txBody>
      </p:sp>
      <p:sp>
        <p:nvSpPr>
          <p:cNvPr id="37891"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6F461A5B-0084-4B43-9467-8979A3599D24}" type="slidenum">
              <a:rPr lang="ar-SA" altLang="fa-IR" sz="1600" b="1">
                <a:solidFill>
                  <a:srgbClr val="C00000"/>
                </a:solidFill>
              </a:rPr>
              <a:pPr>
                <a:spcBef>
                  <a:spcPct val="0"/>
                </a:spcBef>
                <a:buClrTx/>
                <a:buSzTx/>
                <a:buFontTx/>
                <a:buNone/>
              </a:pPr>
              <a:t>33</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11271" name="Rectangle 4"/>
          <p:cNvSpPr>
            <a:spLocks noChangeArrowheads="1"/>
          </p:cNvSpPr>
          <p:nvPr/>
        </p:nvSpPr>
        <p:spPr bwMode="auto">
          <a:xfrm>
            <a:off x="228600" y="1076325"/>
            <a:ext cx="8229600" cy="3970338"/>
          </a:xfrm>
          <a:prstGeom prst="rect">
            <a:avLst/>
          </a:prstGeom>
          <a:ln/>
        </p:spPr>
        <p:style>
          <a:lnRef idx="2">
            <a:schemeClr val="accent1"/>
          </a:lnRef>
          <a:fillRef idx="1">
            <a:schemeClr val="lt1"/>
          </a:fillRef>
          <a:effectRef idx="0">
            <a:schemeClr val="accent1"/>
          </a:effectRef>
          <a:fontRef idx="minor">
            <a:schemeClr val="dk1"/>
          </a:fontRef>
        </p:style>
        <p:txBody>
          <a:bodyPr>
            <a:spAutoFit/>
          </a:bodyPr>
          <a:lstStyle>
            <a:lvl1pPr algn="r" rtl="1">
              <a:defRPr>
                <a:solidFill>
                  <a:schemeClr val="tx1"/>
                </a:solidFill>
                <a:latin typeface="Book Antiqua" panose="02040602050305030304" pitchFamily="18" charset="0"/>
                <a:cs typeface="B Mitra" panose="00000400000000000000" pitchFamily="2" charset="-78"/>
              </a:defRPr>
            </a:lvl1pPr>
            <a:lvl2pPr marL="742950" indent="-285750" algn="r" rtl="1">
              <a:defRPr>
                <a:solidFill>
                  <a:schemeClr val="tx1"/>
                </a:solidFill>
                <a:latin typeface="Book Antiqua" panose="02040602050305030304" pitchFamily="18" charset="0"/>
                <a:cs typeface="B Mitra" panose="00000400000000000000" pitchFamily="2" charset="-78"/>
              </a:defRPr>
            </a:lvl2pPr>
            <a:lvl3pPr marL="1143000" indent="-228600" algn="r" rtl="1">
              <a:defRPr>
                <a:solidFill>
                  <a:schemeClr val="tx1"/>
                </a:solidFill>
                <a:latin typeface="Book Antiqua" panose="02040602050305030304" pitchFamily="18" charset="0"/>
                <a:cs typeface="B Mitra" panose="00000400000000000000" pitchFamily="2" charset="-78"/>
              </a:defRPr>
            </a:lvl3pPr>
            <a:lvl4pPr marL="1600200" indent="-228600" algn="r" rtl="1">
              <a:defRPr>
                <a:solidFill>
                  <a:schemeClr val="tx1"/>
                </a:solidFill>
                <a:latin typeface="Book Antiqua" panose="02040602050305030304" pitchFamily="18" charset="0"/>
                <a:cs typeface="B Mitra" panose="00000400000000000000" pitchFamily="2" charset="-78"/>
              </a:defRPr>
            </a:lvl4pPr>
            <a:lvl5pPr marL="2057400" indent="-228600" algn="r" rtl="1">
              <a:defRPr>
                <a:solidFill>
                  <a:schemeClr val="tx1"/>
                </a:solidFill>
                <a:latin typeface="Book Antiqua" panose="02040602050305030304" pitchFamily="18" charset="0"/>
                <a:cs typeface="B Mitra" panose="00000400000000000000" pitchFamily="2" charset="-78"/>
              </a:defRPr>
            </a:lvl5pPr>
            <a:lvl6pPr marL="25146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6pPr>
            <a:lvl7pPr marL="29718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7pPr>
            <a:lvl8pPr marL="34290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8pPr>
            <a:lvl9pPr marL="3886200" indent="-228600" eaLnBrk="0" fontAlgn="base" hangingPunct="0">
              <a:spcBef>
                <a:spcPct val="0"/>
              </a:spcBef>
              <a:spcAft>
                <a:spcPct val="0"/>
              </a:spcAft>
              <a:defRPr>
                <a:solidFill>
                  <a:schemeClr val="tx1"/>
                </a:solidFill>
                <a:latin typeface="Book Antiqua" panose="02040602050305030304" pitchFamily="18" charset="0"/>
                <a:cs typeface="B Mitra" panose="00000400000000000000" pitchFamily="2" charset="-78"/>
              </a:defRPr>
            </a:lvl9pPr>
          </a:lstStyle>
          <a:p>
            <a:pPr algn="just" eaLnBrk="0" fontAlgn="base" hangingPunct="0">
              <a:spcBef>
                <a:spcPct val="0"/>
              </a:spcBef>
              <a:spcAft>
                <a:spcPct val="0"/>
              </a:spcAft>
              <a:defRPr/>
            </a:pPr>
            <a:r>
              <a:rPr lang="fa-IR" sz="2800" dirty="0">
                <a:solidFill>
                  <a:prstClr val="black"/>
                </a:solidFill>
                <a:cs typeface="B Nazanin" panose="00000400000000000000" pitchFamily="2" charset="-78"/>
              </a:rPr>
              <a:t>حسابرس باید کفایت کار کارشناس حسابرس را برای مقاصد حسابرس از جمله در موارد زیر ارزیابی کند:</a:t>
            </a:r>
            <a:endParaRPr lang="en-US" sz="2800" dirty="0">
              <a:solidFill>
                <a:prstClr val="black"/>
              </a:solidFill>
              <a:cs typeface="B Nazanin" panose="00000400000000000000" pitchFamily="2" charset="-78"/>
            </a:endParaRPr>
          </a:p>
          <a:p>
            <a:pPr algn="just" eaLnBrk="0" fontAlgn="base" hangingPunct="0">
              <a:spcBef>
                <a:spcPct val="0"/>
              </a:spcBef>
              <a:spcAft>
                <a:spcPct val="0"/>
              </a:spcAft>
              <a:defRPr/>
            </a:pPr>
            <a:r>
              <a:rPr lang="fa-IR" sz="2800" dirty="0">
                <a:solidFill>
                  <a:prstClr val="black"/>
                </a:solidFill>
                <a:cs typeface="B Nazanin" panose="00000400000000000000" pitchFamily="2" charset="-78"/>
              </a:rPr>
              <a:t>الف. مربوط و معقول بودن یافته‌ها یا نتیجه‌گیری‌های کارشناس و سازگاری آنها با سایر شواهد حسابرسی، </a:t>
            </a:r>
            <a:endParaRPr lang="en-US" sz="2800" dirty="0">
              <a:solidFill>
                <a:prstClr val="black"/>
              </a:solidFill>
              <a:cs typeface="B Nazanin" panose="00000400000000000000" pitchFamily="2" charset="-78"/>
            </a:endParaRPr>
          </a:p>
          <a:p>
            <a:pPr algn="just" eaLnBrk="0" fontAlgn="base" hangingPunct="0">
              <a:spcBef>
                <a:spcPct val="0"/>
              </a:spcBef>
              <a:spcAft>
                <a:spcPct val="0"/>
              </a:spcAft>
              <a:defRPr/>
            </a:pPr>
            <a:r>
              <a:rPr lang="fa-IR" sz="2800" dirty="0">
                <a:solidFill>
                  <a:prstClr val="black"/>
                </a:solidFill>
                <a:cs typeface="B Nazanin" panose="00000400000000000000" pitchFamily="2" charset="-78"/>
              </a:rPr>
              <a:t>ب. اگر کار کارشناس شامل استفاده از روشها و مفروضات عمده باشد، مربوط و معقول بودن این روشها و مفروضات در شرایط موجود، و</a:t>
            </a:r>
            <a:endParaRPr lang="en-US" sz="2800" dirty="0">
              <a:solidFill>
                <a:prstClr val="black"/>
              </a:solidFill>
              <a:cs typeface="B Nazanin" panose="00000400000000000000" pitchFamily="2" charset="-78"/>
            </a:endParaRPr>
          </a:p>
          <a:p>
            <a:pPr algn="just" eaLnBrk="0" fontAlgn="base" hangingPunct="0">
              <a:spcBef>
                <a:spcPct val="0"/>
              </a:spcBef>
              <a:spcAft>
                <a:spcPct val="0"/>
              </a:spcAft>
              <a:defRPr/>
            </a:pPr>
            <a:r>
              <a:rPr lang="fa-IR" sz="2800" dirty="0">
                <a:solidFill>
                  <a:prstClr val="black"/>
                </a:solidFill>
                <a:cs typeface="B Nazanin" panose="00000400000000000000" pitchFamily="2" charset="-78"/>
              </a:rPr>
              <a:t>پ. اگر کار کارشناس شامل استفاده از داده‌های مبنا (که برای کار کارشناس، عمده تلقی می‌شود) باشد، مربوط بودن، کامل بودن و صحت آن داده‌ها.</a:t>
            </a:r>
            <a:endParaRPr lang="en-US" sz="2800" dirty="0">
              <a:solidFill>
                <a:prstClr val="black"/>
              </a:solidFill>
              <a:cs typeface="B Nazanin" panose="00000400000000000000" pitchFamily="2" charset="-78"/>
            </a:endParaRPr>
          </a:p>
        </p:txBody>
      </p:sp>
      <p:sp>
        <p:nvSpPr>
          <p:cNvPr id="3" name="Rectangle 2"/>
          <p:cNvSpPr/>
          <p:nvPr/>
        </p:nvSpPr>
        <p:spPr>
          <a:xfrm>
            <a:off x="457200" y="5219700"/>
            <a:ext cx="7696200" cy="11509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0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ارزیابی حسابرس از صلاحیت، توانایی‌ها و بی‌طرفی کارشناس حسابرس، آشنایی حسابرس با حوزه تخصص کارشناس حسابرس، و ماهیت کار انجام‌شده توسط کارشناس حسابرس بر ماهیت، زمانبندی اجرا و میزان روشهای حسابرسی مورد استفاده به منظور ارزیابی کفایت کار کارشناس برای مقاصد حسابرس اثر می‌گذارد.</a:t>
            </a:r>
            <a:endParaRPr lang="en-US" sz="20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362836628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2192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ارزیابی کفایت کار کارشناس </a:t>
            </a:r>
            <a:r>
              <a:rPr lang="fa-IR" dirty="0" smtClean="0">
                <a:ln w="11430"/>
                <a:solidFill>
                  <a:srgbClr val="CCFFFF"/>
                </a:solidFill>
                <a:effectLst>
                  <a:outerShdw blurRad="80000" dist="40000" dir="5040000" algn="tl">
                    <a:srgbClr val="000000">
                      <a:alpha val="30000"/>
                    </a:srgbClr>
                  </a:outerShdw>
                </a:effectLst>
                <a:cs typeface="B Titr" pitchFamily="2" charset="-78"/>
              </a:rPr>
              <a:t>حسابرس</a:t>
            </a:r>
            <a:br>
              <a:rPr lang="fa-IR" dirty="0" smtClean="0">
                <a:ln w="11430"/>
                <a:solidFill>
                  <a:srgbClr val="CCFFFF"/>
                </a:solidFill>
                <a:effectLst>
                  <a:outerShdw blurRad="80000" dist="40000" dir="5040000" algn="tl">
                    <a:srgbClr val="000000">
                      <a:alpha val="30000"/>
                    </a:srgbClr>
                  </a:outerShdw>
                </a:effectLst>
                <a:cs typeface="B Titr" pitchFamily="2" charset="-78"/>
              </a:rPr>
            </a:br>
            <a:r>
              <a:rPr lang="fa-IR" sz="3600" dirty="0">
                <a:solidFill>
                  <a:schemeClr val="tx1"/>
                </a:solidFill>
                <a:cs typeface="B Nazanin" panose="00000400000000000000" pitchFamily="2" charset="-78"/>
              </a:rPr>
              <a:t>یافته‌ها یا نتیجه‌گیری‌های کارشناس</a:t>
            </a:r>
            <a:endParaRPr lang="en-US" sz="3600" dirty="0">
              <a:ln w="11430"/>
              <a:solidFill>
                <a:schemeClr val="tx1"/>
              </a:solidFill>
              <a:effectLst>
                <a:outerShdw blurRad="80000" dist="40000" dir="5040000" algn="tl">
                  <a:srgbClr val="000000">
                    <a:alpha val="30000"/>
                  </a:srgbClr>
                </a:outerShdw>
              </a:effectLst>
              <a:cs typeface="B Titr" pitchFamily="2" charset="-78"/>
            </a:endParaRPr>
          </a:p>
        </p:txBody>
      </p:sp>
      <p:sp>
        <p:nvSpPr>
          <p:cNvPr id="38915"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23240CA9-1770-409D-A5C9-B9A30EC18257}" type="slidenum">
              <a:rPr lang="ar-SA" altLang="fa-IR" sz="1600" b="1">
                <a:solidFill>
                  <a:srgbClr val="C00000"/>
                </a:solidFill>
              </a:rPr>
              <a:pPr>
                <a:spcBef>
                  <a:spcPct val="0"/>
                </a:spcBef>
                <a:buClrTx/>
                <a:buSzTx/>
                <a:buFontTx/>
                <a:buNone/>
              </a:pPr>
              <a:t>34</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4" name="Rectangle 3"/>
          <p:cNvSpPr/>
          <p:nvPr/>
        </p:nvSpPr>
        <p:spPr>
          <a:xfrm>
            <a:off x="381000" y="1676400"/>
            <a:ext cx="8153400" cy="423068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2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روشهای ویژه ارزیابی کفایت کار کارشناس حسابرس برای مقاصد حسابرس می‌تواند شامل موارد زیر باشد:</a:t>
            </a:r>
            <a:endParaRPr lang="en-US" sz="22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پرس و جو از کارشناس حسابرس.</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بررسی گزارشها و کاربرگهای کارشناس حسابرس.</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روشهای تأیید‌کننده، نظیر:</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540000" indent="-342900" algn="justLow" eaLnBrk="0" fontAlgn="base" hangingPunct="0">
              <a:lnSpc>
                <a:spcPct val="85000"/>
              </a:lnSpc>
              <a:spcBef>
                <a:spcPts val="300"/>
              </a:spcBef>
              <a:buFont typeface="Courier New" panose="02070309020205020404" pitchFamily="49" charset="0"/>
              <a:buChar char="o"/>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مشاهده کار کارشناس حسابرس،</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540000" indent="-342900" algn="justLow" eaLnBrk="0" fontAlgn="base" hangingPunct="0">
              <a:lnSpc>
                <a:spcPct val="85000"/>
              </a:lnSpc>
              <a:spcBef>
                <a:spcPts val="300"/>
              </a:spcBef>
              <a:buFont typeface="Courier New" panose="02070309020205020404" pitchFamily="49" charset="0"/>
              <a:buChar char="o"/>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بررسی داده‌های منتشرشده، نظیر گزارشهای آماری منابع رسمی معتبر،</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540000" indent="-342900" algn="justLow" eaLnBrk="0" fontAlgn="base" hangingPunct="0">
              <a:lnSpc>
                <a:spcPct val="85000"/>
              </a:lnSpc>
              <a:spcBef>
                <a:spcPts val="300"/>
              </a:spcBef>
              <a:buFont typeface="Courier New" panose="02070309020205020404" pitchFamily="49" charset="0"/>
              <a:buChar char="o"/>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دریافت تأییدیه از اشخاص ثالث برای موضوعات مرتبط،</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540000" indent="-342900" algn="justLow" eaLnBrk="0" fontAlgn="base" hangingPunct="0">
              <a:lnSpc>
                <a:spcPct val="85000"/>
              </a:lnSpc>
              <a:spcBef>
                <a:spcPts val="300"/>
              </a:spcBef>
              <a:buFont typeface="Courier New" panose="02070309020205020404" pitchFamily="49" charset="0"/>
              <a:buChar char="o"/>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روشهای تحلیلی تفصیلی، و</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540000" indent="-342900" algn="justLow" eaLnBrk="0" fontAlgn="base" hangingPunct="0">
              <a:lnSpc>
                <a:spcPct val="85000"/>
              </a:lnSpc>
              <a:spcBef>
                <a:spcPts val="300"/>
              </a:spcBef>
              <a:buFont typeface="Courier New" panose="02070309020205020404" pitchFamily="49" charset="0"/>
              <a:buChar char="o"/>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محاسبات مجدد.</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540000" indent="-342900" algn="justLow" eaLnBrk="0" fontAlgn="base" hangingPunct="0">
              <a:lnSpc>
                <a:spcPct val="85000"/>
              </a:lnSpc>
              <a:spcBef>
                <a:spcPts val="300"/>
              </a:spcBef>
              <a:buFont typeface="Courier New" panose="02070309020205020404" pitchFamily="49" charset="0"/>
              <a:buChar char="o"/>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مذاکره با کارشناس دیگری که تخصص مرتبطی دارد، برای مثال در مواردی که یافته‌ها یا نتیجه‌گیری‌های کارشناس حسابرس با سایر شواهد حسابرسی سازگار نیست.</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540000" indent="-342900" algn="justLow" eaLnBrk="0" fontAlgn="base" hangingPunct="0">
              <a:lnSpc>
                <a:spcPct val="85000"/>
              </a:lnSpc>
              <a:spcBef>
                <a:spcPts val="300"/>
              </a:spcBef>
              <a:buFont typeface="Courier New" panose="02070309020205020404" pitchFamily="49" charset="0"/>
              <a:buChar char="o"/>
              <a:defRPr/>
            </a:pPr>
            <a:r>
              <a:rPr lang="fa-IR" sz="2200" dirty="0">
                <a:solidFill>
                  <a:prstClr val="black"/>
                </a:solidFill>
                <a:latin typeface="Symbol" panose="05050102010706020507" pitchFamily="18" charset="2"/>
                <a:ea typeface="MS Mincho" panose="02020609040205080304" pitchFamily="49" charset="-128"/>
                <a:cs typeface="B Zar" panose="00000400000000000000" pitchFamily="2" charset="-78"/>
              </a:rPr>
              <a:t>مذاکره با مدیران اجرایی در مورد گزارش کارشناس حسابرس.</a:t>
            </a:r>
            <a:endParaRPr lang="en-US" sz="2200"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1067744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2192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ارزیابی کفایت کار کارشناس </a:t>
            </a:r>
            <a:r>
              <a:rPr lang="fa-IR" dirty="0" smtClean="0">
                <a:ln w="11430"/>
                <a:solidFill>
                  <a:srgbClr val="CCFFFF"/>
                </a:solidFill>
                <a:effectLst>
                  <a:outerShdw blurRad="80000" dist="40000" dir="5040000" algn="tl">
                    <a:srgbClr val="000000">
                      <a:alpha val="30000"/>
                    </a:srgbClr>
                  </a:outerShdw>
                </a:effectLst>
                <a:cs typeface="B Titr" pitchFamily="2" charset="-78"/>
              </a:rPr>
              <a:t>حسابرس</a:t>
            </a:r>
            <a:br>
              <a:rPr lang="fa-IR" dirty="0" smtClean="0">
                <a:ln w="11430"/>
                <a:solidFill>
                  <a:srgbClr val="CCFFFF"/>
                </a:solidFill>
                <a:effectLst>
                  <a:outerShdw blurRad="80000" dist="40000" dir="5040000" algn="tl">
                    <a:srgbClr val="000000">
                      <a:alpha val="30000"/>
                    </a:srgbClr>
                  </a:outerShdw>
                </a:effectLst>
                <a:cs typeface="B Titr" pitchFamily="2" charset="-78"/>
              </a:rPr>
            </a:br>
            <a:r>
              <a:rPr lang="fa-IR" sz="3600" dirty="0">
                <a:solidFill>
                  <a:schemeClr val="tx1"/>
                </a:solidFill>
                <a:cs typeface="B Nazanin" panose="00000400000000000000" pitchFamily="2" charset="-78"/>
              </a:rPr>
              <a:t>یافته‌ها یا نتیجه‌گیری‌های کارشناس</a:t>
            </a:r>
            <a:endParaRPr lang="en-US" sz="3600" dirty="0">
              <a:ln w="11430"/>
              <a:solidFill>
                <a:schemeClr val="tx1"/>
              </a:solidFill>
              <a:effectLst>
                <a:outerShdw blurRad="80000" dist="40000" dir="5040000" algn="tl">
                  <a:srgbClr val="000000">
                    <a:alpha val="30000"/>
                  </a:srgbClr>
                </a:outerShdw>
              </a:effectLst>
              <a:cs typeface="B Titr" pitchFamily="2" charset="-78"/>
            </a:endParaRPr>
          </a:p>
        </p:txBody>
      </p:sp>
      <p:sp>
        <p:nvSpPr>
          <p:cNvPr id="39939"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4C7AE6C8-0AAE-431F-AA33-52C5B77FAF57}" type="slidenum">
              <a:rPr lang="ar-SA" altLang="fa-IR" sz="1600" b="1">
                <a:solidFill>
                  <a:srgbClr val="C00000"/>
                </a:solidFill>
              </a:rPr>
              <a:pPr>
                <a:spcBef>
                  <a:spcPct val="0"/>
                </a:spcBef>
                <a:buClrTx/>
                <a:buSzTx/>
                <a:buFontTx/>
                <a:buNone/>
              </a:pPr>
              <a:t>35</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5" name="Rectangle 4"/>
          <p:cNvSpPr/>
          <p:nvPr/>
        </p:nvSpPr>
        <p:spPr>
          <a:xfrm>
            <a:off x="381000" y="1752602"/>
            <a:ext cx="8153400" cy="43799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4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عوامل مربوط برای ارزیابی مربوط بودن و معقول بودن یافته‌ها یا نتیجه‌گیری‌های کارشناس حسابرس، صرفنظر از نحوه ارائه، می‌تواند شامل بررسی این موضوع باشد که آیا یافته‌ها یا نتیجه‌گیری‌های مذکور:</a:t>
            </a:r>
            <a:endParaRPr lang="en-US" sz="24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dirty="0">
                <a:solidFill>
                  <a:prstClr val="black"/>
                </a:solidFill>
                <a:latin typeface="Symbol" panose="05050102010706020507" pitchFamily="18" charset="2"/>
                <a:ea typeface="MS Mincho" panose="02020609040205080304" pitchFamily="49" charset="-128"/>
                <a:cs typeface="B Zar" panose="00000400000000000000" pitchFamily="2" charset="-78"/>
              </a:rPr>
              <a:t>به شیوه‌ای سازگار با استانداردهای صنعت یا حرفه کارشناس حسابرس ارائه شده است یا خیر،</a:t>
            </a:r>
            <a:endParaRPr lang="en-US" sz="24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dirty="0">
                <a:solidFill>
                  <a:prstClr val="black"/>
                </a:solidFill>
                <a:latin typeface="Symbol" panose="05050102010706020507" pitchFamily="18" charset="2"/>
                <a:ea typeface="MS Mincho" panose="02020609040205080304" pitchFamily="49" charset="-128"/>
                <a:cs typeface="B Zar" panose="00000400000000000000" pitchFamily="2" charset="-78"/>
              </a:rPr>
              <a:t>به وضوح بیان شده است، از جمله به اهداف مورد توافق با حسابرس، دامنه کار انجام‌شده و استانداردهای بکارگرفته‌شده اشاره شده است یا خیر،</a:t>
            </a:r>
            <a:endParaRPr lang="en-US" sz="24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spc="-10" dirty="0">
                <a:solidFill>
                  <a:prstClr val="black"/>
                </a:solidFill>
                <a:latin typeface="Symbol" panose="05050102010706020507" pitchFamily="18" charset="2"/>
                <a:ea typeface="MS Mincho" panose="02020609040205080304" pitchFamily="49" charset="-128"/>
                <a:cs typeface="B Zar" panose="00000400000000000000" pitchFamily="2" charset="-78"/>
              </a:rPr>
              <a:t>دوره‌ای مناسب را پوشش داده و، در موارد مقتضی، رویدادهای پس از تاریخ صورتهای مالی را مورد توجه قرار داده است یا خیر،</a:t>
            </a:r>
            <a:endParaRPr lang="en-US" sz="24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spc="-10" dirty="0">
                <a:solidFill>
                  <a:prstClr val="black"/>
                </a:solidFill>
                <a:latin typeface="Symbol" panose="05050102010706020507" pitchFamily="18" charset="2"/>
                <a:ea typeface="MS Mincho" panose="02020609040205080304" pitchFamily="49" charset="-128"/>
                <a:cs typeface="B Zar" panose="00000400000000000000" pitchFamily="2" charset="-78"/>
              </a:rPr>
              <a:t>برای استفاده منوط به قید و شرط یا محدودیتی است یا خیر، و اگر چنین است، آیا این موارد پيامدهايی براي حسابرس دارد یا خیر، و</a:t>
            </a:r>
            <a:endParaRPr lang="en-US" sz="24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dirty="0">
                <a:solidFill>
                  <a:prstClr val="black"/>
                </a:solidFill>
                <a:latin typeface="Symbol" panose="05050102010706020507" pitchFamily="18" charset="2"/>
                <a:ea typeface="MS Mincho" panose="02020609040205080304" pitchFamily="49" charset="-128"/>
                <a:cs typeface="B Zar" panose="00000400000000000000" pitchFamily="2" charset="-78"/>
              </a:rPr>
              <a:t>مبتنی بر توجه مناسب به اشتباهات یا انحرافات پیش روی کارشناس حسابرس است یا خیر. </a:t>
            </a:r>
            <a:endParaRPr lang="en-US" sz="2400"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174528842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146308"/>
            <a:ext cx="8839200" cy="1072892"/>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sz="3600" dirty="0">
                <a:ln w="11430"/>
                <a:solidFill>
                  <a:srgbClr val="CCFFFF"/>
                </a:solidFill>
                <a:effectLst>
                  <a:outerShdw blurRad="80000" dist="40000" dir="5040000" algn="tl">
                    <a:srgbClr val="000000">
                      <a:alpha val="30000"/>
                    </a:srgbClr>
                  </a:outerShdw>
                </a:effectLst>
                <a:cs typeface="B Titr" pitchFamily="2" charset="-78"/>
              </a:rPr>
              <a:t>الزامات: ارزیابی کفایت کار کارشناس حسابرس</a:t>
            </a:r>
            <a:r>
              <a:rPr lang="fa-IR" dirty="0" smtClean="0">
                <a:ln w="11430"/>
                <a:solidFill>
                  <a:srgbClr val="CCFFFF"/>
                </a:solidFill>
                <a:effectLst>
                  <a:outerShdw blurRad="80000" dist="40000" dir="5040000" algn="tl">
                    <a:srgbClr val="000000">
                      <a:alpha val="30000"/>
                    </a:srgbClr>
                  </a:outerShdw>
                </a:effectLst>
                <a:cs typeface="B Titr" pitchFamily="2" charset="-78"/>
              </a:rPr>
              <a:t/>
            </a:r>
            <a:br>
              <a:rPr lang="fa-IR" dirty="0" smtClean="0">
                <a:ln w="11430"/>
                <a:solidFill>
                  <a:srgbClr val="CCFFFF"/>
                </a:solidFill>
                <a:effectLst>
                  <a:outerShdw blurRad="80000" dist="40000" dir="5040000" algn="tl">
                    <a:srgbClr val="000000">
                      <a:alpha val="30000"/>
                    </a:srgbClr>
                  </a:outerShdw>
                </a:effectLst>
                <a:cs typeface="B Titr" pitchFamily="2" charset="-78"/>
              </a:rPr>
            </a:br>
            <a:r>
              <a:rPr lang="fa-IR" sz="3200" dirty="0">
                <a:effectLst/>
              </a:rPr>
              <a:t>روشها و مفروضات</a:t>
            </a:r>
            <a:endParaRPr lang="en-US" sz="32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40963"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EAD6CC5C-C5CB-45F8-A8B7-A37B229AA540}" type="slidenum">
              <a:rPr lang="ar-SA" altLang="fa-IR" sz="1600" b="1">
                <a:solidFill>
                  <a:srgbClr val="C00000"/>
                </a:solidFill>
              </a:rPr>
              <a:pPr>
                <a:spcBef>
                  <a:spcPct val="0"/>
                </a:spcBef>
                <a:buClrTx/>
                <a:buSzTx/>
                <a:buFontTx/>
                <a:buNone/>
              </a:pPr>
              <a:t>36</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4" name="Rectangle 3"/>
          <p:cNvSpPr/>
          <p:nvPr/>
        </p:nvSpPr>
        <p:spPr>
          <a:xfrm>
            <a:off x="4381500" y="3387725"/>
            <a:ext cx="4267200" cy="12001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eaLnBrk="0" fontAlgn="base" hangingPunct="0">
              <a:spcBef>
                <a:spcPct val="0"/>
              </a:spcBef>
              <a:spcAft>
                <a:spcPct val="0"/>
              </a:spcAft>
              <a:defRPr/>
            </a:pPr>
            <a:r>
              <a:rPr lang="fa-IR" spc="-20" dirty="0">
                <a:solidFill>
                  <a:prstClr val="black"/>
                </a:solidFill>
                <a:ea typeface="MS Mincho" panose="02020609040205080304" pitchFamily="49" charset="-128"/>
                <a:cs typeface="B Nazanin" panose="00000400000000000000" pitchFamily="2" charset="-78"/>
              </a:rPr>
              <a:t>روشهای حسابرس به احتمال زیاد در وهله نخست بر ارزیابی این موضوع متمرکز می‌شود که آیا کارشناس حسابرس به اندازه کافی این روشها و مفروضات را مورد بررسی قرار داده است یا خیر.</a:t>
            </a:r>
          </a:p>
        </p:txBody>
      </p:sp>
      <p:sp>
        <p:nvSpPr>
          <p:cNvPr id="9" name="Rectangle 8"/>
          <p:cNvSpPr/>
          <p:nvPr/>
        </p:nvSpPr>
        <p:spPr>
          <a:xfrm>
            <a:off x="304800" y="4635502"/>
            <a:ext cx="8305800" cy="171739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180340" indent="-180340" algn="justLow" eaLnBrk="0" fontAlgn="base" hangingPunct="0">
              <a:lnSpc>
                <a:spcPct val="80000"/>
              </a:lnSpc>
              <a:spcBef>
                <a:spcPct val="0"/>
              </a:spcBef>
              <a:defRPr/>
            </a:pPr>
            <a:r>
              <a:rPr lang="fa-IR" dirty="0">
                <a:solidFill>
                  <a:prstClr val="black"/>
                </a:solidFill>
                <a:ea typeface="MS Mincho" panose="02020609040205080304" pitchFamily="49" charset="-128"/>
                <a:cs typeface="B Nazanin" panose="00000400000000000000" pitchFamily="2" charset="-78"/>
              </a:rPr>
              <a:t>در استاندارد 540 ، روشها و مفروضات مورد استفاده مدیران اجرایی در انجام برآوردهای حسابداری، شامل استفاده موردی از مدلهای بسیار تخصصی طراحی شده توسط واحد تجاری، مورد بحث قرار گرفته است. اگرچه مباحث مذکور، در زمینه کسب شواهد حسابرسی کافی و مناسب توسط حسابرس، در خصوص روشها و مفروضات مدیران اجرایی مطرح شده است، اما ممکن است افزون بر آن به حسابرس هنگام ارزیابی روشها و مفروضات کارشناس حسابرس نیز کمک کند. </a:t>
            </a:r>
          </a:p>
          <a:p>
            <a:pPr marL="180340" indent="-180340" algn="justLow" eaLnBrk="0" fontAlgn="base" hangingPunct="0">
              <a:lnSpc>
                <a:spcPct val="80000"/>
              </a:lnSpc>
              <a:spcBef>
                <a:spcPct val="0"/>
              </a:spcBef>
              <a:defRPr/>
            </a:pPr>
            <a:endParaRPr lang="fa-IR" b="1" spc="-40" baseline="30000" dirty="0">
              <a:solidFill>
                <a:prstClr val="black"/>
              </a:solidFill>
              <a:latin typeface="B Lotus" panose="00000400000000000000" pitchFamily="2" charset="-78"/>
              <a:ea typeface="MS Mincho" panose="02020609040205080304" pitchFamily="49" charset="-128"/>
              <a:cs typeface="B Nazanin" panose="00000400000000000000" pitchFamily="2" charset="-78"/>
            </a:endParaRPr>
          </a:p>
          <a:p>
            <a:pPr marL="180340" indent="-180340" algn="justLow" eaLnBrk="0" fontAlgn="base" hangingPunct="0">
              <a:lnSpc>
                <a:spcPct val="80000"/>
              </a:lnSpc>
              <a:spcBef>
                <a:spcPct val="0"/>
              </a:spcBef>
              <a:defRPr/>
            </a:pPr>
            <a:r>
              <a:rPr lang="fa-IR" b="1" spc="-40" baseline="30000" dirty="0">
                <a:solidFill>
                  <a:prstClr val="black"/>
                </a:solidFill>
                <a:latin typeface="B Lotus" panose="00000400000000000000" pitchFamily="2" charset="-78"/>
                <a:ea typeface="MS Mincho" panose="02020609040205080304" pitchFamily="49" charset="-128"/>
                <a:cs typeface="B Nazanin" panose="00000400000000000000" pitchFamily="2" charset="-78"/>
              </a:rPr>
              <a:t>استاندارد حسابرسی540،  ”حسابرسي براوردهاي حسابداري، شامل براوردهاي حسابداري ارزش منصفانه و موارد افشای مرتبط (تجدیدنظر شده 1392)“، بندهای 8، 13 و 15</a:t>
            </a:r>
            <a:endParaRPr lang="en-US" sz="1200" dirty="0">
              <a:solidFill>
                <a:prstClr val="black"/>
              </a:solidFill>
              <a:latin typeface="B Lotus" panose="00000400000000000000" pitchFamily="2" charset="-78"/>
              <a:ea typeface="MS Mincho" panose="02020609040205080304" pitchFamily="49" charset="-128"/>
              <a:cs typeface="B Nazanin" panose="00000400000000000000" pitchFamily="2" charset="-78"/>
            </a:endParaRPr>
          </a:p>
        </p:txBody>
      </p:sp>
      <p:sp>
        <p:nvSpPr>
          <p:cNvPr id="11" name="Rectangle 10"/>
          <p:cNvSpPr/>
          <p:nvPr/>
        </p:nvSpPr>
        <p:spPr>
          <a:xfrm>
            <a:off x="109538" y="3525840"/>
            <a:ext cx="4195762" cy="923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eaLnBrk="0" fontAlgn="base" hangingPunct="0">
              <a:spcBef>
                <a:spcPct val="0"/>
              </a:spcBef>
              <a:spcAft>
                <a:spcPct val="0"/>
              </a:spcAft>
              <a:defRPr/>
            </a:pPr>
            <a:r>
              <a:rPr lang="fa-IR" spc="-20" dirty="0">
                <a:solidFill>
                  <a:prstClr val="black"/>
                </a:solidFill>
                <a:ea typeface="MS Mincho" panose="02020609040205080304" pitchFamily="49" charset="-128"/>
                <a:cs typeface="B Nazanin" panose="00000400000000000000" pitchFamily="2" charset="-78"/>
              </a:rPr>
              <a:t>روشهای حسابرس ممکن است در وهله نخست متمرکز بر ارزیابی روشها و مفروضات مورد استفاده کارشناس حسابرس (شامل مدلهای استفاه شده، حسب مورد) باشد.</a:t>
            </a:r>
            <a:endParaRPr lang="en-US" dirty="0">
              <a:solidFill>
                <a:prstClr val="black"/>
              </a:solidFill>
              <a:cs typeface="B Nazanin" panose="00000400000000000000" pitchFamily="2" charset="-78"/>
            </a:endParaRPr>
          </a:p>
        </p:txBody>
      </p:sp>
      <p:sp>
        <p:nvSpPr>
          <p:cNvPr id="5" name="Down Arrow 4"/>
          <p:cNvSpPr/>
          <p:nvPr/>
        </p:nvSpPr>
        <p:spPr>
          <a:xfrm>
            <a:off x="4349750" y="1295402"/>
            <a:ext cx="4337050" cy="21129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fa-IR" sz="1600" spc="-20" dirty="0">
                <a:solidFill>
                  <a:prstClr val="white"/>
                </a:solidFill>
                <a:ea typeface="MS Mincho" panose="02020609040205080304" pitchFamily="49" charset="-128"/>
                <a:cs typeface="B Nazanin" panose="00000400000000000000" pitchFamily="2" charset="-78"/>
              </a:rPr>
              <a:t>هنگامی که کار کارشناس حسابرس، ارزیابی روشها و مفروضات زیربنایی مورد استفاده مدیران اجرایی در انجام یک برآورد حسابداری (شامل مدلهای استفاده شده، حسب مورد) باشد:</a:t>
            </a:r>
          </a:p>
        </p:txBody>
      </p:sp>
      <p:sp>
        <p:nvSpPr>
          <p:cNvPr id="13" name="Down Arrow 12"/>
          <p:cNvSpPr/>
          <p:nvPr/>
        </p:nvSpPr>
        <p:spPr>
          <a:xfrm>
            <a:off x="198440" y="1295400"/>
            <a:ext cx="3995737" cy="22304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eaLnBrk="0" fontAlgn="base" hangingPunct="0">
              <a:spcBef>
                <a:spcPct val="0"/>
              </a:spcBef>
              <a:spcAft>
                <a:spcPct val="0"/>
              </a:spcAft>
              <a:defRPr/>
            </a:pPr>
            <a:r>
              <a:rPr lang="fa-IR" sz="1600" spc="-20" dirty="0">
                <a:solidFill>
                  <a:prstClr val="white"/>
                </a:solidFill>
                <a:ea typeface="MS Mincho" panose="02020609040205080304" pitchFamily="49" charset="-128"/>
                <a:cs typeface="B Nazanin" panose="00000400000000000000" pitchFamily="2" charset="-78"/>
              </a:rPr>
              <a:t>هنگامی که کار کارشناس حسابرس، انجام یک برآورد نقطه‌ای یا انجام یک برآورد دامنه‌ای برای حسابرس به منظور مقایسه آن با برآورد نقطه‌ای مدیران اجرایی است،</a:t>
            </a:r>
          </a:p>
        </p:txBody>
      </p:sp>
    </p:spTree>
    <p:extLst>
      <p:ext uri="{BB962C8B-B14F-4D97-AF65-F5344CB8AC3E}">
        <p14:creationId xmlns:p14="http://schemas.microsoft.com/office/powerpoint/2010/main" val="178316403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2192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ارزیابی کفایت کار کارشناس </a:t>
            </a:r>
            <a:r>
              <a:rPr lang="fa-IR" dirty="0" smtClean="0">
                <a:ln w="11430"/>
                <a:solidFill>
                  <a:srgbClr val="CCFFFF"/>
                </a:solidFill>
                <a:effectLst>
                  <a:outerShdw blurRad="80000" dist="40000" dir="5040000" algn="tl">
                    <a:srgbClr val="000000">
                      <a:alpha val="30000"/>
                    </a:srgbClr>
                  </a:outerShdw>
                </a:effectLst>
                <a:cs typeface="B Titr" pitchFamily="2" charset="-78"/>
              </a:rPr>
              <a:t>حسابرس</a:t>
            </a:r>
            <a:br>
              <a:rPr lang="fa-IR" dirty="0" smtClean="0">
                <a:ln w="11430"/>
                <a:solidFill>
                  <a:srgbClr val="CCFFFF"/>
                </a:solidFill>
                <a:effectLst>
                  <a:outerShdw blurRad="80000" dist="40000" dir="5040000" algn="tl">
                    <a:srgbClr val="000000">
                      <a:alpha val="30000"/>
                    </a:srgbClr>
                  </a:outerShdw>
                </a:effectLst>
                <a:cs typeface="B Titr" pitchFamily="2" charset="-78"/>
              </a:rPr>
            </a:br>
            <a:r>
              <a:rPr lang="fa-IR" dirty="0" smtClean="0">
                <a:effectLst/>
              </a:rPr>
              <a:t>روشها و مفروضات</a:t>
            </a:r>
            <a:endParaRPr lang="en-US" sz="3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41987"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3BFC8920-28A0-4C6A-8F0E-088741820904}" type="slidenum">
              <a:rPr lang="ar-SA" altLang="fa-IR" sz="1600" b="1">
                <a:solidFill>
                  <a:srgbClr val="C00000"/>
                </a:solidFill>
              </a:rPr>
              <a:pPr>
                <a:spcBef>
                  <a:spcPct val="0"/>
                </a:spcBef>
                <a:buClrTx/>
                <a:buSzTx/>
                <a:buFontTx/>
                <a:buNone/>
              </a:pPr>
              <a:t>37</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457200" y="1774825"/>
            <a:ext cx="7543800" cy="392588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8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هنگامی که کارشناس حسابرس از روشها و مفروضات عمده‌ای در کار خود استفاده می‌کند، عوامل مربوط در ارزیابی حسابرس از روشها و مفروضات مذکور به این قرار است که آیا آن روشها و مفروضات:</a:t>
            </a:r>
            <a:endParaRPr lang="en-US" sz="28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800" dirty="0">
                <a:solidFill>
                  <a:prstClr val="black"/>
                </a:solidFill>
                <a:latin typeface="Symbol" panose="05050102010706020507" pitchFamily="18" charset="2"/>
                <a:ea typeface="MS Mincho" panose="02020609040205080304" pitchFamily="49" charset="-128"/>
                <a:cs typeface="B Zar" panose="00000400000000000000" pitchFamily="2" charset="-78"/>
              </a:rPr>
              <a:t>در حوزه تخصصی کارشناس حسابرس از پذیرش عمومی برخوردار است یا خیر،</a:t>
            </a:r>
            <a:endParaRPr lang="en-US" sz="28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800" dirty="0">
                <a:solidFill>
                  <a:prstClr val="black"/>
                </a:solidFill>
                <a:latin typeface="Symbol" panose="05050102010706020507" pitchFamily="18" charset="2"/>
                <a:ea typeface="MS Mincho" panose="02020609040205080304" pitchFamily="49" charset="-128"/>
                <a:cs typeface="B Zar" panose="00000400000000000000" pitchFamily="2" charset="-78"/>
              </a:rPr>
              <a:t>با الزامات چارچوب گزارشگری مربوط سازگار است یا خیر،</a:t>
            </a:r>
            <a:endParaRPr lang="en-US" sz="28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800" dirty="0">
                <a:solidFill>
                  <a:prstClr val="black"/>
                </a:solidFill>
                <a:latin typeface="Symbol" panose="05050102010706020507" pitchFamily="18" charset="2"/>
                <a:ea typeface="MS Mincho" panose="02020609040205080304" pitchFamily="49" charset="-128"/>
                <a:cs typeface="B Zar" panose="00000400000000000000" pitchFamily="2" charset="-78"/>
              </a:rPr>
              <a:t>به استفاده از مدلهای اختصاصی وابسته است یا خیر، و</a:t>
            </a:r>
            <a:endParaRPr lang="en-US" sz="28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800" spc="-10" dirty="0">
                <a:solidFill>
                  <a:prstClr val="black"/>
                </a:solidFill>
                <a:latin typeface="Symbol" panose="05050102010706020507" pitchFamily="18" charset="2"/>
                <a:ea typeface="MS Mincho" panose="02020609040205080304" pitchFamily="49" charset="-128"/>
                <a:cs typeface="B Zar" panose="00000400000000000000" pitchFamily="2" charset="-78"/>
              </a:rPr>
              <a:t>با روشها و مفروضات استفاده شده توسط مدیران اجرایی سازگار است یا خیر، و در صورت سازگار نبودن، دلیل و آثار بکارگیری و تفاوت‌های آن با روشها و مفروضات مدیران اجرایی چیست.</a:t>
            </a:r>
            <a:endParaRPr lang="en-US" sz="2800"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29460138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2192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ارزیابی کفایت کار کارشناس </a:t>
            </a:r>
            <a:r>
              <a:rPr lang="fa-IR" dirty="0" smtClean="0">
                <a:ln w="11430"/>
                <a:solidFill>
                  <a:srgbClr val="CCFFFF"/>
                </a:solidFill>
                <a:effectLst>
                  <a:outerShdw blurRad="80000" dist="40000" dir="5040000" algn="tl">
                    <a:srgbClr val="000000">
                      <a:alpha val="30000"/>
                    </a:srgbClr>
                  </a:outerShdw>
                </a:effectLst>
                <a:cs typeface="B Titr" pitchFamily="2" charset="-78"/>
              </a:rPr>
              <a:t>حسابرس</a:t>
            </a:r>
            <a:br>
              <a:rPr lang="fa-IR" dirty="0" smtClean="0">
                <a:ln w="11430"/>
                <a:solidFill>
                  <a:srgbClr val="CCFFFF"/>
                </a:solidFill>
                <a:effectLst>
                  <a:outerShdw blurRad="80000" dist="40000" dir="5040000" algn="tl">
                    <a:srgbClr val="000000">
                      <a:alpha val="30000"/>
                    </a:srgbClr>
                  </a:outerShdw>
                </a:effectLst>
                <a:cs typeface="B Titr" pitchFamily="2" charset="-78"/>
              </a:rPr>
            </a:br>
            <a:r>
              <a:rPr lang="fa-IR" sz="3600" dirty="0">
                <a:effectLst/>
              </a:rPr>
              <a:t>داده‌های مبنای مورد استفاده توسط کارشناس حسابرس</a:t>
            </a:r>
            <a:endParaRPr lang="en-US" sz="3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43011"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A874F680-66EF-4749-A834-D023F7828273}" type="slidenum">
              <a:rPr lang="ar-SA" altLang="fa-IR" sz="1600" b="1">
                <a:solidFill>
                  <a:srgbClr val="C00000"/>
                </a:solidFill>
              </a:rPr>
              <a:pPr>
                <a:spcBef>
                  <a:spcPct val="0"/>
                </a:spcBef>
                <a:buClrTx/>
                <a:buSzTx/>
                <a:buFontTx/>
                <a:buNone/>
              </a:pPr>
              <a:t>38</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381000" y="1676402"/>
            <a:ext cx="8077200" cy="20669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4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هنگامی که کار کارشناس حسابرس شامل استفاده از داده‌های مبنایی باشد که برای کار کارشناس عمده محسوب می‌شود، روشهایی نظیر موارد زیر می‌تواند در آزمون آن داده‌ها مورد استفاده قرار گیرند:</a:t>
            </a:r>
            <a:endParaRPr lang="en-US" sz="24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dirty="0">
                <a:solidFill>
                  <a:prstClr val="black"/>
                </a:solidFill>
                <a:latin typeface="Symbol" panose="05050102010706020507" pitchFamily="18" charset="2"/>
                <a:ea typeface="MS Mincho" panose="02020609040205080304" pitchFamily="49" charset="-128"/>
                <a:cs typeface="B Zar" panose="00000400000000000000" pitchFamily="2" charset="-78"/>
              </a:rPr>
              <a:t>تأیید منشا داده‌ها، شامل کسب شناخت ازکنترلهای داخلی حاکم بر داده‌ها، و حسب مورد آزمون کنترلهای مذکور، و در صورت لزوم، نحوه انتقال داده‌ها به کارشناس.</a:t>
            </a:r>
            <a:endParaRPr lang="en-US" sz="2400" dirty="0">
              <a:solidFill>
                <a:prstClr val="black"/>
              </a:solidFill>
              <a:latin typeface="Symbol" panose="05050102010706020507" pitchFamily="18" charset="2"/>
              <a:ea typeface="MS Mincho" panose="02020609040205080304" pitchFamily="49" charset="-128"/>
              <a:cs typeface="B Zar" panose="00000400000000000000" pitchFamily="2" charset="-78"/>
            </a:endParaRPr>
          </a:p>
          <a:p>
            <a:pPr marL="342900" indent="-342900" algn="justLow" eaLnBrk="0" fontAlgn="base" hangingPunct="0">
              <a:lnSpc>
                <a:spcPct val="85000"/>
              </a:lnSpc>
              <a:spcBef>
                <a:spcPts val="300"/>
              </a:spcBef>
              <a:buFont typeface="Symbol" panose="05050102010706020507" pitchFamily="18" charset="2"/>
              <a:buChar char=""/>
              <a:defRPr/>
            </a:pPr>
            <a:r>
              <a:rPr lang="fa-IR" sz="2400" dirty="0">
                <a:solidFill>
                  <a:prstClr val="black"/>
                </a:solidFill>
                <a:latin typeface="Symbol" panose="05050102010706020507" pitchFamily="18" charset="2"/>
                <a:ea typeface="MS Mincho" panose="02020609040205080304" pitchFamily="49" charset="-128"/>
                <a:cs typeface="B Zar" panose="00000400000000000000" pitchFamily="2" charset="-78"/>
              </a:rPr>
              <a:t>بررسی داده‌ها از لحاظ کامل بودن و سازگاری درونی آنها.</a:t>
            </a:r>
            <a:endParaRPr lang="en-US" sz="2400" dirty="0">
              <a:solidFill>
                <a:prstClr val="black"/>
              </a:solidFill>
              <a:latin typeface="Symbol" panose="05050102010706020507" pitchFamily="18" charset="2"/>
              <a:ea typeface="MS Mincho" panose="02020609040205080304" pitchFamily="49" charset="-128"/>
              <a:cs typeface="B Zar" panose="00000400000000000000" pitchFamily="2" charset="-78"/>
            </a:endParaRPr>
          </a:p>
        </p:txBody>
      </p:sp>
      <p:sp>
        <p:nvSpPr>
          <p:cNvPr id="4" name="Rectangle 3"/>
          <p:cNvSpPr/>
          <p:nvPr/>
        </p:nvSpPr>
        <p:spPr>
          <a:xfrm>
            <a:off x="609600" y="4051302"/>
            <a:ext cx="7543800" cy="17494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285750" indent="-285750" algn="justLow" eaLnBrk="0" fontAlgn="base" hangingPunct="0">
              <a:lnSpc>
                <a:spcPct val="85000"/>
              </a:lnSpc>
              <a:spcBef>
                <a:spcPts val="600"/>
              </a:spcBef>
              <a:buFont typeface="Wingdings" panose="05000000000000000000" pitchFamily="2" charset="2"/>
              <a:buChar char="ü"/>
              <a:defRPr/>
            </a:pPr>
            <a:r>
              <a:rPr lang="fa-IR" sz="2000" spc="-1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در بسیاری از موارد، حسابرس می‌تواند خود آزمون داده‌های مبنا را انجام دهد. </a:t>
            </a:r>
          </a:p>
          <a:p>
            <a:pPr marL="285750" indent="-285750" algn="justLow" eaLnBrk="0" fontAlgn="base" hangingPunct="0">
              <a:lnSpc>
                <a:spcPct val="85000"/>
              </a:lnSpc>
              <a:spcBef>
                <a:spcPts val="600"/>
              </a:spcBef>
              <a:buFont typeface="Wingdings" panose="05000000000000000000" pitchFamily="2" charset="2"/>
              <a:buChar char="ü"/>
              <a:defRPr/>
            </a:pPr>
            <a:r>
              <a:rPr lang="fa-IR" sz="2000" spc="-1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در موارد دیگر، هنگامی که داده‌های مبنای مورد استفاده توسط کارشناس حسابرس بر حسب حوزه تخصصی وی، بسیار فنی است، ممکن است آزمون داده‌های مبنا توسط کارشناس حسابرس انجام شود. اگر آزمون داده‌های مبنا توسط کارشناس حسابرس انجام شده باشد، پرس و جوی حسابرس از کارشناس مذکور، یا سرپرستی یا بررسی آزمونهای وی ممکن است شیوه مناسبی برای ارزیابی مربوط بودن، کامل بودن و صحت آن داده‌ها توسط حسابرس باشد.</a:t>
            </a:r>
            <a:endParaRPr lang="en-US" sz="20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281151632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620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ارزیابی کفایت کار کارشناس </a:t>
            </a:r>
            <a:r>
              <a:rPr lang="fa-IR" dirty="0" smtClean="0">
                <a:ln w="11430"/>
                <a:solidFill>
                  <a:srgbClr val="CCFFFF"/>
                </a:solidFill>
                <a:effectLst>
                  <a:outerShdw blurRad="80000" dist="40000" dir="5040000" algn="tl">
                    <a:srgbClr val="000000">
                      <a:alpha val="30000"/>
                    </a:srgbClr>
                  </a:outerShdw>
                </a:effectLst>
                <a:cs typeface="B Titr" pitchFamily="2" charset="-78"/>
              </a:rPr>
              <a:t>حسابرس</a:t>
            </a:r>
            <a:endParaRPr lang="en-US" dirty="0">
              <a:ln w="11430"/>
              <a:solidFill>
                <a:srgbClr val="CCFFFF"/>
              </a:solidFill>
              <a:effectLst>
                <a:outerShdw blurRad="80000" dist="40000" dir="5040000" algn="tl">
                  <a:srgbClr val="000000">
                    <a:alpha val="30000"/>
                  </a:srgbClr>
                </a:outerShdw>
              </a:effectLst>
              <a:cs typeface="B Titr" pitchFamily="2" charset="-78"/>
            </a:endParaRPr>
          </a:p>
        </p:txBody>
      </p:sp>
      <p:sp>
        <p:nvSpPr>
          <p:cNvPr id="44035"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A56B6B83-D185-4BD3-B6C5-EAF331AD78DB}" type="slidenum">
              <a:rPr lang="ar-SA" altLang="fa-IR" sz="1600" b="1">
                <a:solidFill>
                  <a:srgbClr val="C00000"/>
                </a:solidFill>
              </a:rPr>
              <a:pPr>
                <a:spcBef>
                  <a:spcPct val="0"/>
                </a:spcBef>
                <a:buClrTx/>
                <a:buSzTx/>
                <a:buFontTx/>
                <a:buNone/>
              </a:pPr>
              <a:t>39</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sp>
        <p:nvSpPr>
          <p:cNvPr id="3" name="Rectangle 2"/>
          <p:cNvSpPr/>
          <p:nvPr/>
        </p:nvSpPr>
        <p:spPr>
          <a:xfrm>
            <a:off x="876300" y="4737100"/>
            <a:ext cx="6934200" cy="14176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dirty="0">
                <a:solidFill>
                  <a:prstClr val="black"/>
                </a:solidFill>
                <a:latin typeface="Times New Roman" panose="02020603050405020304" pitchFamily="18" charset="0"/>
                <a:ea typeface="MS Mincho" panose="02020609040205080304" pitchFamily="49" charset="-128"/>
                <a:cs typeface="B Zar" panose="00000400000000000000" pitchFamily="2" charset="-78"/>
              </a:rPr>
              <a:t>چنانچه حسابرس به این نتیجه برسد که کار کارشناس حسابرس برای مقاصد وی کافی نیست و نمی‌تواند این موضوع را از طریق گسترش روشهای حسابرسی بالا (که تبعاً مستلزم انجام کار بیشتر توسط کارشناس و حسابرس، یا بکارگیری یا استخدام کارشناس دیگری  است)، حل و فصل کند، ممکن است ارائه اظهارنظر تعدیل‌شده در گزارش حسابرس طبق استاندارد 705 ضرورت یابد زیرا کسب شواهد حسابرسی کافی و مناسب میسر نگردیده است.</a:t>
            </a:r>
            <a:endParaRPr lang="en-US"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a:p>
            <a:pPr marL="180340" indent="-180340" algn="justLow" eaLnBrk="0" fontAlgn="base" hangingPunct="0">
              <a:lnSpc>
                <a:spcPct val="80000"/>
              </a:lnSpc>
              <a:spcBef>
                <a:spcPct val="0"/>
              </a:spcBef>
              <a:defRPr/>
            </a:pPr>
            <a:r>
              <a:rPr lang="fa-IR" sz="1200" b="1" dirty="0">
                <a:solidFill>
                  <a:prstClr val="black"/>
                </a:solidFill>
                <a:latin typeface="B Lotus" panose="00000400000000000000" pitchFamily="2" charset="-78"/>
                <a:ea typeface="MS Mincho" panose="02020609040205080304" pitchFamily="49" charset="-128"/>
                <a:cs typeface="B Lotus" panose="00000400000000000000" pitchFamily="2" charset="-78"/>
              </a:rPr>
              <a:t>. استاندارد حسابرسی 705، ”اظهارنظرهاي تعديل شده در گزارش حسابرس مستقل“، بند 6-ب</a:t>
            </a:r>
            <a:endParaRPr lang="en-US" sz="1200" dirty="0">
              <a:solidFill>
                <a:prstClr val="black"/>
              </a:solidFill>
              <a:latin typeface="B Lotus" panose="00000400000000000000" pitchFamily="2" charset="-78"/>
              <a:ea typeface="MS Mincho" panose="02020609040205080304" pitchFamily="49" charset="-128"/>
              <a:cs typeface="B Lotus" panose="00000400000000000000" pitchFamily="2" charset="-78"/>
            </a:endParaRPr>
          </a:p>
        </p:txBody>
      </p:sp>
      <p:graphicFrame>
        <p:nvGraphicFramePr>
          <p:cNvPr id="4" name="Diagram 3"/>
          <p:cNvGraphicFramePr/>
          <p:nvPr/>
        </p:nvGraphicFramePr>
        <p:xfrm>
          <a:off x="381000" y="1066801"/>
          <a:ext cx="8077200" cy="36576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563216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8382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sz="4400" dirty="0">
                <a:ln w="11430"/>
                <a:solidFill>
                  <a:srgbClr val="CCFFFF"/>
                </a:solidFill>
                <a:effectLst>
                  <a:outerShdw blurRad="80000" dist="40000" dir="5040000" algn="tl">
                    <a:srgbClr val="000000">
                      <a:alpha val="30000"/>
                    </a:srgbClr>
                  </a:outerShdw>
                </a:effectLst>
                <a:cs typeface="B Titr" pitchFamily="2" charset="-78"/>
              </a:rPr>
              <a:t>تاريخ اجرا</a:t>
            </a:r>
          </a:p>
        </p:txBody>
      </p:sp>
      <p:sp>
        <p:nvSpPr>
          <p:cNvPr id="3" name="Content Placeholder 2"/>
          <p:cNvSpPr>
            <a:spLocks noGrp="1"/>
          </p:cNvSpPr>
          <p:nvPr>
            <p:ph idx="1"/>
          </p:nvPr>
        </p:nvSpPr>
        <p:spPr>
          <a:xfrm>
            <a:off x="457200" y="1447800"/>
            <a:ext cx="8229600" cy="5105400"/>
          </a:xfrm>
        </p:spPr>
        <p:txBody>
          <a:bodyPr/>
          <a:lstStyle/>
          <a:p>
            <a:pPr algn="ctr" rtl="1" eaLnBrk="1" hangingPunct="1">
              <a:lnSpc>
                <a:spcPct val="120000"/>
              </a:lnSpc>
              <a:spcAft>
                <a:spcPts val="600"/>
              </a:spcAft>
            </a:pPr>
            <a:r>
              <a:rPr lang="fa-IR" altLang="fa-IR" sz="3600" b="1"/>
              <a:t>صورتهاي مالي با دوره مالي آغاز شده از اول فروردين 1398 و پس از آن</a:t>
            </a:r>
          </a:p>
          <a:p>
            <a:pPr algn="just" rtl="1" eaLnBrk="1" hangingPunct="1">
              <a:buFont typeface="Wingdings 2" panose="05020102010507070707" pitchFamily="18" charset="2"/>
              <a:buNone/>
            </a:pPr>
            <a:endParaRPr lang="fa-IR" altLang="fa-IR" sz="2400" b="1"/>
          </a:p>
        </p:txBody>
      </p:sp>
      <p:sp>
        <p:nvSpPr>
          <p:cNvPr id="8196" name="Slide Number Placeholder 11"/>
          <p:cNvSpPr>
            <a:spLocks noGrp="1"/>
          </p:cNvSpPr>
          <p:nvPr>
            <p:ph type="sldNum" sz="quarter" idx="12"/>
          </p:nvPr>
        </p:nvSpPr>
        <p:spPr bwMode="auto">
          <a:xfrm>
            <a:off x="8534400" y="64770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12833071-317E-4CF8-A3EF-A81467CB297C}" type="slidenum">
              <a:rPr lang="ar-SA" altLang="fa-IR" sz="1600" b="1">
                <a:solidFill>
                  <a:srgbClr val="C00000"/>
                </a:solidFill>
              </a:rPr>
              <a:pPr>
                <a:spcBef>
                  <a:spcPct val="0"/>
                </a:spcBef>
                <a:buClrTx/>
                <a:buSzTx/>
                <a:buFontTx/>
                <a:buNone/>
              </a:pPr>
              <a:t>4</a:t>
            </a:fld>
            <a:endParaRPr lang="en-US" altLang="fa-IR" sz="1600" b="1">
              <a:solidFill>
                <a:srgbClr val="C00000"/>
              </a:solidFill>
            </a:endParaRPr>
          </a:p>
        </p:txBody>
      </p:sp>
      <p:sp>
        <p:nvSpPr>
          <p:cNvPr id="6" name="Line 6"/>
          <p:cNvSpPr>
            <a:spLocks noChangeShapeType="1"/>
          </p:cNvSpPr>
          <p:nvPr/>
        </p:nvSpPr>
        <p:spPr bwMode="auto">
          <a:xfrm flipH="1">
            <a:off x="8686800" y="1066800"/>
            <a:ext cx="76200" cy="5791200"/>
          </a:xfrm>
          <a:prstGeom prst="line">
            <a:avLst/>
          </a:prstGeom>
          <a:ln w="3810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3810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pic>
        <p:nvPicPr>
          <p:cNvPr id="8200" name="Picture 8" descr="sazmanehesabc_Fixd.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971800"/>
            <a:ext cx="731520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4934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002F"/>
            </a:gs>
            <a:gs pos="50000">
              <a:srgbClr val="000066"/>
            </a:gs>
            <a:gs pos="100000">
              <a:srgbClr val="00002F"/>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59039"/>
            <a:ext cx="8915400" cy="762000"/>
          </a:xfrm>
        </p:spPr>
        <p:style>
          <a:lnRef idx="0">
            <a:schemeClr val="accent4"/>
          </a:lnRef>
          <a:fillRef idx="1003">
            <a:schemeClr val="dk2"/>
          </a:fillRef>
          <a:effectRef idx="3">
            <a:schemeClr val="accent4"/>
          </a:effectRef>
          <a:fontRef idx="minor">
            <a:schemeClr val="lt1"/>
          </a:fontRef>
        </p:style>
        <p:txBody>
          <a:bodyPr>
            <a:noAutofit/>
          </a:bodyPr>
          <a:lstStyle/>
          <a:p>
            <a:pPr eaLnBrk="1" fontAlgn="auto" hangingPunct="1">
              <a:spcAft>
                <a:spcPts val="0"/>
              </a:spcAft>
              <a:defRPr/>
            </a:pPr>
            <a:r>
              <a:rPr lang="fa-IR" dirty="0">
                <a:ln w="11430"/>
                <a:solidFill>
                  <a:srgbClr val="CCFFFF"/>
                </a:solidFill>
                <a:effectLst>
                  <a:outerShdw blurRad="80000" dist="40000" dir="5040000" algn="tl">
                    <a:srgbClr val="000000">
                      <a:alpha val="30000"/>
                    </a:srgbClr>
                  </a:outerShdw>
                </a:effectLst>
                <a:cs typeface="B Titr" pitchFamily="2" charset="-78"/>
              </a:rPr>
              <a:t>الزامات: </a:t>
            </a:r>
            <a:r>
              <a:rPr lang="fa-IR" sz="3000" dirty="0">
                <a:ln w="11430"/>
                <a:solidFill>
                  <a:srgbClr val="CCFFFF"/>
                </a:solidFill>
                <a:effectLst>
                  <a:outerShdw blurRad="80000" dist="40000" dir="5040000" algn="tl">
                    <a:srgbClr val="000000">
                      <a:alpha val="30000"/>
                    </a:srgbClr>
                  </a:outerShdw>
                </a:effectLst>
                <a:cs typeface="B Titr" pitchFamily="2" charset="-78"/>
              </a:rPr>
              <a:t>اشاره به کار کارشناس حسابرس در گزارش حسابرس</a:t>
            </a:r>
            <a:endParaRPr lang="en-US" sz="30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45059"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57D25B64-2BFF-4C81-B7B2-1F25A8678128}" type="slidenum">
              <a:rPr lang="ar-SA" altLang="fa-IR" sz="1600" b="1">
                <a:solidFill>
                  <a:srgbClr val="C00000"/>
                </a:solidFill>
              </a:rPr>
              <a:pPr>
                <a:spcBef>
                  <a:spcPct val="0"/>
                </a:spcBef>
                <a:buClrTx/>
                <a:buSzTx/>
                <a:buFontTx/>
                <a:buNone/>
              </a:pPr>
              <a:t>40</a:t>
            </a:fld>
            <a:endParaRPr lang="en-US" altLang="fa-IR"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lgn="l" rtl="0">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r>
              <a:rPr lang="en-US" dirty="0">
                <a:solidFill>
                  <a:srgbClr val="1F497D">
                    <a:lumMod val="20000"/>
                    <a:lumOff val="80000"/>
                  </a:srgbClr>
                </a:solidFill>
              </a:rPr>
              <a:t>www.audit.org.ir</a:t>
            </a:r>
          </a:p>
        </p:txBody>
      </p:sp>
      <p:graphicFrame>
        <p:nvGraphicFramePr>
          <p:cNvPr id="10" name="Table 9"/>
          <p:cNvGraphicFramePr>
            <a:graphicFrameLocks noGrp="1"/>
          </p:cNvGraphicFramePr>
          <p:nvPr/>
        </p:nvGraphicFramePr>
        <p:xfrm>
          <a:off x="228599" y="847725"/>
          <a:ext cx="8305801" cy="4433547"/>
        </p:xfrm>
        <a:graphic>
          <a:graphicData uri="http://schemas.openxmlformats.org/drawingml/2006/table">
            <a:tbl>
              <a:tblPr rtl="1"/>
              <a:tblGrid>
                <a:gridCol w="1280870">
                  <a:extLst>
                    <a:ext uri="{9D8B030D-6E8A-4147-A177-3AD203B41FA5}">
                      <a16:colId xmlns:a16="http://schemas.microsoft.com/office/drawing/2014/main" xmlns="" val="20000"/>
                    </a:ext>
                  </a:extLst>
                </a:gridCol>
                <a:gridCol w="1280870">
                  <a:extLst>
                    <a:ext uri="{9D8B030D-6E8A-4147-A177-3AD203B41FA5}">
                      <a16:colId xmlns:a16="http://schemas.microsoft.com/office/drawing/2014/main" xmlns="" val="20001"/>
                    </a:ext>
                  </a:extLst>
                </a:gridCol>
                <a:gridCol w="264181">
                  <a:extLst>
                    <a:ext uri="{9D8B030D-6E8A-4147-A177-3AD203B41FA5}">
                      <a16:colId xmlns:a16="http://schemas.microsoft.com/office/drawing/2014/main" xmlns="" val="20002"/>
                    </a:ext>
                  </a:extLst>
                </a:gridCol>
                <a:gridCol w="1280870">
                  <a:extLst>
                    <a:ext uri="{9D8B030D-6E8A-4147-A177-3AD203B41FA5}">
                      <a16:colId xmlns:a16="http://schemas.microsoft.com/office/drawing/2014/main" xmlns="" val="20003"/>
                    </a:ext>
                  </a:extLst>
                </a:gridCol>
                <a:gridCol w="1280870">
                  <a:extLst>
                    <a:ext uri="{9D8B030D-6E8A-4147-A177-3AD203B41FA5}">
                      <a16:colId xmlns:a16="http://schemas.microsoft.com/office/drawing/2014/main" xmlns="" val="20004"/>
                    </a:ext>
                  </a:extLst>
                </a:gridCol>
                <a:gridCol w="100234">
                  <a:extLst>
                    <a:ext uri="{9D8B030D-6E8A-4147-A177-3AD203B41FA5}">
                      <a16:colId xmlns:a16="http://schemas.microsoft.com/office/drawing/2014/main" xmlns="" val="20005"/>
                    </a:ext>
                  </a:extLst>
                </a:gridCol>
                <a:gridCol w="1408953">
                  <a:extLst>
                    <a:ext uri="{9D8B030D-6E8A-4147-A177-3AD203B41FA5}">
                      <a16:colId xmlns:a16="http://schemas.microsoft.com/office/drawing/2014/main" xmlns="" val="20006"/>
                    </a:ext>
                  </a:extLst>
                </a:gridCol>
                <a:gridCol w="1408953">
                  <a:extLst>
                    <a:ext uri="{9D8B030D-6E8A-4147-A177-3AD203B41FA5}">
                      <a16:colId xmlns:a16="http://schemas.microsoft.com/office/drawing/2014/main" xmlns="" val="20007"/>
                    </a:ext>
                  </a:extLst>
                </a:gridCol>
              </a:tblGrid>
              <a:tr h="294009">
                <a:tc gridSpan="8">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en-US" sz="1700" b="1" i="0" u="none" strike="noStrike" dirty="0" err="1">
                          <a:solidFill>
                            <a:srgbClr val="000000"/>
                          </a:solidFill>
                          <a:effectLst/>
                          <a:latin typeface="B Nazanin"/>
                          <a:cs typeface="B Nazanin" pitchFamily="2" charset="-78"/>
                        </a:rPr>
                        <a:t>اشاره</a:t>
                      </a:r>
                      <a:r>
                        <a:rPr lang="en-US" sz="1700" b="1" i="0" u="none" strike="noStrike" dirty="0">
                          <a:solidFill>
                            <a:srgbClr val="000000"/>
                          </a:solidFill>
                          <a:effectLst/>
                          <a:latin typeface="B Nazanin"/>
                          <a:cs typeface="B Nazanin" pitchFamily="2" charset="-78"/>
                        </a:rPr>
                        <a:t> </a:t>
                      </a:r>
                      <a:r>
                        <a:rPr lang="en-US" sz="1700" b="1" i="0" u="none" strike="noStrike" dirty="0" err="1">
                          <a:solidFill>
                            <a:srgbClr val="000000"/>
                          </a:solidFill>
                          <a:effectLst/>
                          <a:latin typeface="B Nazanin"/>
                          <a:cs typeface="B Nazanin" pitchFamily="2" charset="-78"/>
                        </a:rPr>
                        <a:t>به</a:t>
                      </a:r>
                      <a:r>
                        <a:rPr lang="en-US" sz="1700" b="1" i="0" u="none" strike="noStrike" dirty="0">
                          <a:solidFill>
                            <a:srgbClr val="000000"/>
                          </a:solidFill>
                          <a:effectLst/>
                          <a:latin typeface="B Nazanin"/>
                          <a:cs typeface="B Nazanin" pitchFamily="2" charset="-78"/>
                        </a:rPr>
                        <a:t> </a:t>
                      </a:r>
                      <a:r>
                        <a:rPr lang="en-US" sz="1700" b="1" i="0" u="none" strike="noStrike" dirty="0" err="1">
                          <a:solidFill>
                            <a:srgbClr val="000000"/>
                          </a:solidFill>
                          <a:effectLst/>
                          <a:latin typeface="B Nazanin"/>
                          <a:cs typeface="B Nazanin" pitchFamily="2" charset="-78"/>
                        </a:rPr>
                        <a:t>کار</a:t>
                      </a:r>
                      <a:r>
                        <a:rPr lang="en-US" sz="1700" b="1" i="0" u="none" strike="noStrike" dirty="0">
                          <a:solidFill>
                            <a:srgbClr val="000000"/>
                          </a:solidFill>
                          <a:effectLst/>
                          <a:latin typeface="B Nazanin"/>
                          <a:cs typeface="B Nazanin" pitchFamily="2" charset="-78"/>
                        </a:rPr>
                        <a:t> </a:t>
                      </a:r>
                      <a:r>
                        <a:rPr lang="en-US" sz="1700" b="1" i="0" u="none" strike="noStrike" dirty="0" err="1">
                          <a:solidFill>
                            <a:srgbClr val="000000"/>
                          </a:solidFill>
                          <a:effectLst/>
                          <a:latin typeface="B Nazanin"/>
                          <a:cs typeface="B Nazanin" pitchFamily="2" charset="-78"/>
                        </a:rPr>
                        <a:t>کارشناس</a:t>
                      </a:r>
                      <a:r>
                        <a:rPr lang="en-US" sz="1700" b="1" i="0" u="none" strike="noStrike" dirty="0">
                          <a:solidFill>
                            <a:srgbClr val="000000"/>
                          </a:solidFill>
                          <a:effectLst/>
                          <a:latin typeface="B Nazanin"/>
                          <a:cs typeface="B Nazanin" pitchFamily="2" charset="-78"/>
                        </a:rPr>
                        <a:t> </a:t>
                      </a:r>
                      <a:r>
                        <a:rPr lang="en-US" sz="1700" b="1" i="0" u="none" strike="noStrike" dirty="0" err="1">
                          <a:solidFill>
                            <a:srgbClr val="000000"/>
                          </a:solidFill>
                          <a:effectLst/>
                          <a:latin typeface="B Nazanin"/>
                          <a:cs typeface="B Nazanin" pitchFamily="2" charset="-78"/>
                        </a:rPr>
                        <a:t>حسابرس</a:t>
                      </a:r>
                      <a:r>
                        <a:rPr lang="en-US" sz="1700" b="1" i="0" u="none" strike="noStrike" dirty="0">
                          <a:solidFill>
                            <a:srgbClr val="000000"/>
                          </a:solidFill>
                          <a:effectLst/>
                          <a:latin typeface="B Nazanin"/>
                          <a:cs typeface="B Nazanin" pitchFamily="2" charset="-78"/>
                        </a:rPr>
                        <a:t> </a:t>
                      </a:r>
                      <a:r>
                        <a:rPr lang="en-US" sz="1700" b="1" i="0" u="none" strike="noStrike" dirty="0" err="1">
                          <a:solidFill>
                            <a:srgbClr val="000000"/>
                          </a:solidFill>
                          <a:effectLst/>
                          <a:latin typeface="B Nazanin"/>
                          <a:cs typeface="B Nazanin" pitchFamily="2" charset="-78"/>
                        </a:rPr>
                        <a:t>در</a:t>
                      </a:r>
                      <a:r>
                        <a:rPr lang="en-US" sz="1700" b="1" i="0" u="none" strike="noStrike" dirty="0">
                          <a:solidFill>
                            <a:srgbClr val="000000"/>
                          </a:solidFill>
                          <a:effectLst/>
                          <a:latin typeface="B Nazanin"/>
                          <a:cs typeface="B Nazanin" pitchFamily="2" charset="-78"/>
                        </a:rPr>
                        <a:t> </a:t>
                      </a:r>
                      <a:r>
                        <a:rPr lang="en-US" sz="1700" b="1" i="0" u="none" strike="noStrike" dirty="0" err="1">
                          <a:solidFill>
                            <a:srgbClr val="000000"/>
                          </a:solidFill>
                          <a:effectLst/>
                          <a:latin typeface="B Nazanin"/>
                          <a:cs typeface="B Nazanin" pitchFamily="2" charset="-78"/>
                        </a:rPr>
                        <a:t>گزارش</a:t>
                      </a:r>
                      <a:r>
                        <a:rPr lang="en-US" sz="1700" b="1" i="0" u="none" strike="noStrike" dirty="0">
                          <a:solidFill>
                            <a:srgbClr val="000000"/>
                          </a:solidFill>
                          <a:effectLst/>
                          <a:latin typeface="B Nazanin"/>
                          <a:cs typeface="B Nazanin" pitchFamily="2" charset="-78"/>
                        </a:rPr>
                        <a:t> </a:t>
                      </a:r>
                      <a:r>
                        <a:rPr lang="en-US" sz="1700" b="1" i="0" u="none" strike="noStrike" dirty="0" err="1">
                          <a:solidFill>
                            <a:srgbClr val="000000"/>
                          </a:solidFill>
                          <a:effectLst/>
                          <a:latin typeface="B Nazanin"/>
                          <a:cs typeface="B Nazanin" pitchFamily="2" charset="-78"/>
                        </a:rPr>
                        <a:t>حسابرس</a:t>
                      </a:r>
                      <a:r>
                        <a:rPr lang="en-US" sz="1700" b="1"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70463">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4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4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4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4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4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4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4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4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1"/>
                  </a:ext>
                </a:extLst>
              </a:tr>
              <a:tr h="268522">
                <a:tc gridSpan="5">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fa-IR" sz="1700" b="1" i="0" u="none" strike="noStrike" dirty="0">
                          <a:solidFill>
                            <a:srgbClr val="000000"/>
                          </a:solidFill>
                          <a:effectLst/>
                          <a:latin typeface="B Nazanin"/>
                          <a:cs typeface="B Nazanin" pitchFamily="2" charset="-78"/>
                        </a:rPr>
                        <a:t>اظهارنظر تعدیل نشده </a:t>
                      </a:r>
                      <a:endParaRPr lang="en-US" sz="1700" b="1" i="0" u="none" strike="noStrike" dirty="0">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tc gridSpan="2">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fa-IR" sz="1700" b="1" i="0" u="none" strike="noStrike" dirty="0">
                          <a:solidFill>
                            <a:srgbClr val="000000"/>
                          </a:solidFill>
                          <a:effectLst/>
                          <a:latin typeface="B Nazanin"/>
                          <a:cs typeface="B Nazanin" pitchFamily="2" charset="-78"/>
                        </a:rPr>
                        <a:t>اظهارنظر تعدیل شده </a:t>
                      </a:r>
                      <a:endParaRPr lang="en-US" sz="1700" b="1" i="0" u="none" strike="noStrike" dirty="0">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extLst>
                  <a:ext uri="{0D108BD9-81ED-4DB2-BD59-A6C34878D82A}">
                    <a16:rowId xmlns:a16="http://schemas.microsoft.com/office/drawing/2014/main" xmlns="" val="10002"/>
                  </a:ext>
                </a:extLst>
              </a:tr>
              <a:tr h="131405">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3"/>
                  </a:ext>
                </a:extLst>
              </a:tr>
              <a:tr h="786523">
                <a:tc gridSpan="5">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fa-IR" sz="1700" b="0" i="0" u="none" strike="noStrike" dirty="0">
                          <a:solidFill>
                            <a:srgbClr val="000000"/>
                          </a:solidFill>
                          <a:effectLst/>
                          <a:latin typeface="B Nazanin"/>
                          <a:cs typeface="B Nazanin" pitchFamily="2" charset="-78"/>
                        </a:rPr>
                        <a:t>حسابرس طبق قوانین یا مقررات ملزم به اشاره به کار کارشناس حسابرس در گزارش حسابرس است؟</a:t>
                      </a:r>
                      <a:endParaRPr lang="en-US" sz="1700" b="0" i="0" u="none" strike="noStrike" dirty="0">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tc gridSpan="2">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fa-IR" sz="1700" b="0" i="0" u="none" strike="noStrike">
                          <a:solidFill>
                            <a:srgbClr val="000000"/>
                          </a:solidFill>
                          <a:effectLst/>
                          <a:latin typeface="B Nazanin"/>
                          <a:cs typeface="B Nazanin" pitchFamily="2" charset="-78"/>
                        </a:rPr>
                        <a:t>اگر حسابرس برای درک مناسبتر مبنای تعدیل اظهارنظر خود در گزارش حسابرس به کار کارشناس حسابرس اشاره کند:</a:t>
                      </a: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hMerge="1">
                  <a:txBody>
                    <a:bodyPr/>
                    <a:lstStyle/>
                    <a:p>
                      <a:endParaRPr lang="en-US"/>
                    </a:p>
                  </a:txBody>
                  <a:tcPr/>
                </a:tc>
                <a:extLst>
                  <a:ext uri="{0D108BD9-81ED-4DB2-BD59-A6C34878D82A}">
                    <a16:rowId xmlns:a16="http://schemas.microsoft.com/office/drawing/2014/main" xmlns="" val="10004"/>
                  </a:ext>
                </a:extLst>
              </a:tr>
              <a:tr h="131405">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5"/>
                  </a:ext>
                </a:extLst>
              </a:tr>
              <a:tr h="786523">
                <a:tc gridSpan="2">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en-US" sz="1700" b="0" i="0" u="none" strike="noStrike">
                          <a:solidFill>
                            <a:srgbClr val="000000"/>
                          </a:solidFill>
                          <a:effectLst/>
                          <a:latin typeface="B Nazanin"/>
                          <a:cs typeface="B Nazanin" pitchFamily="2" charset="-78"/>
                        </a:rPr>
                        <a:t>آری</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0" fontAlgn="ct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tc gridSpan="2">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en-US" sz="1700" b="0" i="0" u="none" strike="noStrike">
                          <a:solidFill>
                            <a:srgbClr val="000000"/>
                          </a:solidFill>
                          <a:effectLst/>
                          <a:latin typeface="B Nazanin"/>
                          <a:cs typeface="B Nazanin" pitchFamily="2" charset="-78"/>
                        </a:rPr>
                        <a:t>خیر</a:t>
                      </a: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tc gridSpan="2">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fa-IR" sz="1700" b="0" i="0" u="none" strike="noStrike">
                          <a:solidFill>
                            <a:srgbClr val="000000"/>
                          </a:solidFill>
                          <a:effectLst/>
                          <a:latin typeface="B Nazanin"/>
                          <a:cs typeface="B Nazanin" pitchFamily="2" charset="-78"/>
                        </a:rPr>
                        <a:t>باید در گزارش خود عنوان کند که این اشاره، مسئولیت او را درخصوص آن اظهارنظر کاهش نمی‌دهد. </a:t>
                      </a: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tc hMerge="1">
                  <a:txBody>
                    <a:bodyPr/>
                    <a:lstStyle/>
                    <a:p>
                      <a:endParaRPr lang="en-US"/>
                    </a:p>
                  </a:txBody>
                  <a:tcPr/>
                </a:tc>
                <a:extLst>
                  <a:ext uri="{0D108BD9-81ED-4DB2-BD59-A6C34878D82A}">
                    <a16:rowId xmlns:a16="http://schemas.microsoft.com/office/drawing/2014/main" xmlns="" val="10006"/>
                  </a:ext>
                </a:extLst>
              </a:tr>
              <a:tr h="131405">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800" b="0" i="0" u="none" strike="noStrike" dirty="0">
                        <a:solidFill>
                          <a:srgbClr val="000000"/>
                        </a:solidFill>
                        <a:effectLst/>
                        <a:latin typeface="B Nazanin"/>
                        <a:cs typeface="B Nazanin" pitchFamily="2" charset="-78"/>
                      </a:endParaRPr>
                    </a:p>
                  </a:txBody>
                  <a:tcPr marL="9525" marR="9525" marT="9522"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r>
                        <a:rPr lang="en-US" sz="800" b="0" i="0" u="none" strike="noStrike" dirty="0">
                          <a:solidFill>
                            <a:srgbClr val="000000"/>
                          </a:solidFill>
                          <a:effectLst/>
                          <a:latin typeface="B Nazanin"/>
                          <a:cs typeface="B Nazanin" pitchFamily="2" charset="-78"/>
                        </a:rPr>
                        <a:t> </a:t>
                      </a:r>
                    </a:p>
                  </a:txBody>
                  <a:tcPr marL="9525" marR="9525" marT="9522" marB="0" anchor="ctr">
                    <a:lnL>
                      <a:noFill/>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7"/>
                  </a:ext>
                </a:extLst>
              </a:tr>
              <a:tr h="786523">
                <a:tc gridSpan="2">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fa-IR" sz="1700" b="0" i="0" u="none" strike="noStrike">
                          <a:solidFill>
                            <a:srgbClr val="000000"/>
                          </a:solidFill>
                          <a:effectLst/>
                          <a:latin typeface="B Nazanin"/>
                          <a:cs typeface="B Nazanin" pitchFamily="2" charset="-78"/>
                        </a:rPr>
                        <a:t>حسابرس باید در گزارش خود به کار کارشناس حسابرس اشاره کند.</a:t>
                      </a: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dirty="0">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tc gridSpan="2">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fa-IR" sz="1700" b="0" i="0" u="none" strike="noStrike" dirty="0">
                          <a:solidFill>
                            <a:srgbClr val="000000"/>
                          </a:solidFill>
                          <a:effectLst/>
                          <a:latin typeface="B Nazanin"/>
                          <a:cs typeface="B Nazanin" pitchFamily="2" charset="-78"/>
                        </a:rPr>
                        <a:t>حسابرس نباید در گزارش خود به کار کارشناس حسابرس اشاره کند.</a:t>
                      </a:r>
                      <a:endParaRPr lang="en-US" sz="1700" b="0" i="0" u="none" strike="noStrike" dirty="0">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solidFill>
                      <a:sysClr val="window" lastClr="FFFFFF"/>
                    </a:solidFill>
                  </a:tcPr>
                </a:tc>
                <a:tc gridSpan="2">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fa-IR" sz="1700" b="0" i="0" u="none" strike="noStrike">
                          <a:solidFill>
                            <a:srgbClr val="000000"/>
                          </a:solidFill>
                          <a:effectLst/>
                          <a:latin typeface="B Nazanin"/>
                          <a:cs typeface="B Nazanin" pitchFamily="2" charset="-78"/>
                        </a:rPr>
                        <a:t>حسابرس ممکن است ملزم به کسب موافقت کارشناس حسابرس، قبل از انجام این کار باشد.</a:t>
                      </a: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extLst>
                  <a:ext uri="{0D108BD9-81ED-4DB2-BD59-A6C34878D82A}">
                    <a16:rowId xmlns:a16="http://schemas.microsoft.com/office/drawing/2014/main" xmlns="" val="10008"/>
                  </a:ext>
                </a:extLst>
              </a:tr>
              <a:tr h="1045523">
                <a:tc gridSpan="2">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ctr" rtl="1" fontAlgn="ctr"/>
                      <a:r>
                        <a:rPr lang="fa-IR" sz="1700" b="0" i="0" u="none" strike="noStrike" dirty="0">
                          <a:solidFill>
                            <a:srgbClr val="000000"/>
                          </a:solidFill>
                          <a:effectLst/>
                          <a:latin typeface="B Nazanin"/>
                          <a:cs typeface="B Nazanin" pitchFamily="2" charset="-78"/>
                        </a:rPr>
                        <a:t>در گزارش حسابرس عنوان کند که اشاره به این موضوع، مسئولیت حسابرس را درخصوص اظهارنظر کاهش نمی‌دهد.</a:t>
                      </a:r>
                      <a:endParaRPr lang="en-US" sz="1700" b="0" i="0" u="none" strike="noStrike" dirty="0">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hMerge="1">
                  <a:txBody>
                    <a:bodyPr/>
                    <a:lstStyle/>
                    <a:p>
                      <a:endParaRPr lang="en-US"/>
                    </a:p>
                  </a:txBody>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a:solidFill>
                          <a:srgbClr val="000000"/>
                        </a:solidFill>
                        <a:effectLst/>
                        <a:latin typeface="B Nazanin"/>
                        <a:cs typeface="B Nazanin" pitchFamily="2" charset="-78"/>
                      </a:endParaRPr>
                    </a:p>
                  </a:txBody>
                  <a:tcPr marL="9525" marR="9525" marT="9522" marB="0" anchor="ctr">
                    <a:lnL w="6350" cap="flat" cmpd="sng" algn="ctr">
                      <a:solidFill>
                        <a:srgbClr val="000000"/>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dirty="0">
                        <a:solidFill>
                          <a:srgbClr val="000000"/>
                        </a:solidFill>
                        <a:effectLst/>
                        <a:latin typeface="B Nazanin"/>
                        <a:cs typeface="B Nazanin" pitchFamily="2" charset="-78"/>
                      </a:endParaRPr>
                    </a:p>
                  </a:txBody>
                  <a:tcPr marL="9525" marR="9525" marT="9522" marB="0" anchor="ctr">
                    <a:lnL>
                      <a:noFill/>
                    </a:lnL>
                    <a:lnR>
                      <a:noFill/>
                    </a:lnR>
                    <a:lnT>
                      <a:noFill/>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alibri"/>
                        </a:defRPr>
                      </a:lvl1pPr>
                      <a:lvl2pPr marL="457200" algn="l" rtl="0" eaLnBrk="1" latinLnBrk="0" hangingPunct="1">
                        <a:defRPr kumimoji="0" kern="1200">
                          <a:solidFill>
                            <a:schemeClr val="tx1"/>
                          </a:solidFill>
                          <a:latin typeface="Calibri"/>
                        </a:defRPr>
                      </a:lvl2pPr>
                      <a:lvl3pPr marL="914400" algn="l" rtl="0" eaLnBrk="1" latinLnBrk="0" hangingPunct="1">
                        <a:defRPr kumimoji="0" kern="1200">
                          <a:solidFill>
                            <a:schemeClr val="tx1"/>
                          </a:solidFill>
                          <a:latin typeface="Calibri"/>
                        </a:defRPr>
                      </a:lvl3pPr>
                      <a:lvl4pPr marL="1371600" algn="l" rtl="0" eaLnBrk="1" latinLnBrk="0" hangingPunct="1">
                        <a:defRPr kumimoji="0" kern="1200">
                          <a:solidFill>
                            <a:schemeClr val="tx1"/>
                          </a:solidFill>
                          <a:latin typeface="Calibri"/>
                        </a:defRPr>
                      </a:lvl4pPr>
                      <a:lvl5pPr marL="1828800" algn="l" rtl="0" eaLnBrk="1" latinLnBrk="0" hangingPunct="1">
                        <a:defRPr kumimoji="0" kern="1200">
                          <a:solidFill>
                            <a:schemeClr val="tx1"/>
                          </a:solidFill>
                          <a:latin typeface="Calibri"/>
                        </a:defRPr>
                      </a:lvl5pPr>
                      <a:lvl6pPr marL="2286000" algn="l" rtl="0" eaLnBrk="1" latinLnBrk="0" hangingPunct="1">
                        <a:defRPr kumimoji="0" kern="1200">
                          <a:solidFill>
                            <a:schemeClr val="tx1"/>
                          </a:solidFill>
                          <a:latin typeface="Calibri"/>
                        </a:defRPr>
                      </a:lvl6pPr>
                      <a:lvl7pPr marL="2743200" algn="l" rtl="0" eaLnBrk="1" latinLnBrk="0" hangingPunct="1">
                        <a:defRPr kumimoji="0" kern="1200">
                          <a:solidFill>
                            <a:schemeClr val="tx1"/>
                          </a:solidFill>
                          <a:latin typeface="Calibri"/>
                        </a:defRPr>
                      </a:lvl7pPr>
                      <a:lvl8pPr marL="3200400" algn="l" rtl="0" eaLnBrk="1" latinLnBrk="0" hangingPunct="1">
                        <a:defRPr kumimoji="0" kern="1200">
                          <a:solidFill>
                            <a:schemeClr val="tx1"/>
                          </a:solidFill>
                          <a:latin typeface="Calibri"/>
                        </a:defRPr>
                      </a:lvl8pPr>
                      <a:lvl9pPr marL="3657600" algn="l" rtl="0" eaLnBrk="1" latinLnBrk="0" hangingPunct="1">
                        <a:defRPr kumimoji="0" kern="1200">
                          <a:solidFill>
                            <a:schemeClr val="tx1"/>
                          </a:solidFill>
                          <a:latin typeface="Calibri"/>
                        </a:defRPr>
                      </a:lvl9pPr>
                    </a:lstStyle>
                    <a:p>
                      <a:pPr algn="l" rtl="0" fontAlgn="ctr"/>
                      <a:endParaRPr lang="en-US" sz="1700" b="0" i="0" u="none" strike="noStrike" dirty="0">
                        <a:solidFill>
                          <a:srgbClr val="000000"/>
                        </a:solidFill>
                        <a:effectLst/>
                        <a:latin typeface="B Nazanin"/>
                        <a:cs typeface="B Nazanin" pitchFamily="2" charset="-78"/>
                      </a:endParaRPr>
                    </a:p>
                  </a:txBody>
                  <a:tcPr marL="9525" marR="9525" marT="9522" marB="0" anchor="ctr">
                    <a:lnL>
                      <a:noFill/>
                    </a:lnL>
                    <a:lnR>
                      <a:noFill/>
                    </a:lnR>
                    <a:lnT w="6350" cap="flat" cmpd="sng" algn="ctr">
                      <a:solidFill>
                        <a:srgbClr val="000000"/>
                      </a:solidFill>
                      <a:prstDash val="solid"/>
                      <a:round/>
                      <a:headEnd type="none" w="med" len="med"/>
                      <a:tailEnd type="none" w="med" len="med"/>
                    </a:lnT>
                    <a:lnB>
                      <a:noFill/>
                    </a:lnB>
                    <a:lnTlToBr w="12700" cmpd="sng">
                      <a:noFill/>
                      <a:prstDash val="solid"/>
                    </a:lnTlToBr>
                    <a:lnBlToTr w="12700" cmpd="sng">
                      <a:noFill/>
                      <a:prstDash val="solid"/>
                    </a:lnBlToTr>
                    <a:solidFill>
                      <a:sysClr val="window" lastClr="FFFFFF"/>
                    </a:solidFill>
                  </a:tcPr>
                </a:tc>
                <a:extLst>
                  <a:ext uri="{0D108BD9-81ED-4DB2-BD59-A6C34878D82A}">
                    <a16:rowId xmlns:a16="http://schemas.microsoft.com/office/drawing/2014/main" xmlns="" val="10009"/>
                  </a:ext>
                </a:extLst>
              </a:tr>
            </a:tbl>
          </a:graphicData>
        </a:graphic>
      </p:graphicFrame>
      <p:sp>
        <p:nvSpPr>
          <p:cNvPr id="3" name="Rectangle 2"/>
          <p:cNvSpPr/>
          <p:nvPr/>
        </p:nvSpPr>
        <p:spPr>
          <a:xfrm>
            <a:off x="457200" y="5584827"/>
            <a:ext cx="7848600" cy="6461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eaLnBrk="0" fontAlgn="base" hangingPunct="0">
              <a:spcBef>
                <a:spcPct val="0"/>
              </a:spcBef>
              <a:spcAft>
                <a:spcPct val="0"/>
              </a:spcAft>
              <a:defRPr/>
            </a:pPr>
            <a:r>
              <a:rPr lang="fa-IR" spc="-20" dirty="0">
                <a:solidFill>
                  <a:prstClr val="black"/>
                </a:solidFill>
                <a:ea typeface="MS Mincho" panose="02020609040205080304" pitchFamily="49" charset="-128"/>
                <a:cs typeface="B Nazanin" panose="00000400000000000000" pitchFamily="2" charset="-78"/>
              </a:rPr>
              <a:t>در برخی موارد قوانین یا مقررات ممکن است اشاره به کار کارشناس حسابرس را الزامی کند، برای مثال، به قصد شفاف‌سازی در بخش عمومی</a:t>
            </a:r>
            <a:endParaRPr lang="en-US" dirty="0">
              <a:solidFill>
                <a:prstClr val="black"/>
              </a:solidFill>
              <a:cs typeface="B Nazanin" panose="00000400000000000000" pitchFamily="2" charset="-78"/>
            </a:endParaRPr>
          </a:p>
        </p:txBody>
      </p:sp>
    </p:spTree>
    <p:extLst>
      <p:ext uri="{BB962C8B-B14F-4D97-AF65-F5344CB8AC3E}">
        <p14:creationId xmlns:p14="http://schemas.microsoft.com/office/powerpoint/2010/main" val="30684675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512" y="76200"/>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اهداف</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9219"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D1DFA9C4-468A-42AD-AF83-30A8BF47B251}" type="slidenum">
              <a:rPr lang="ar-SA" altLang="en-US" sz="1600" b="1">
                <a:solidFill>
                  <a:srgbClr val="C00000"/>
                </a:solidFill>
              </a:rPr>
              <a:pPr>
                <a:spcBef>
                  <a:spcPct val="0"/>
                </a:spcBef>
                <a:buClrTx/>
                <a:buSzTx/>
                <a:buFontTx/>
                <a:buNone/>
              </a:pPr>
              <a:t>5</a:t>
            </a:fld>
            <a:endParaRPr lang="en-US" altLang="en-US"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1F497D">
                    <a:lumMod val="20000"/>
                    <a:lumOff val="80000"/>
                  </a:srgbClr>
                </a:solidFill>
              </a:rPr>
              <a:t>www.audit.org.ir</a:t>
            </a:r>
          </a:p>
        </p:txBody>
      </p:sp>
      <p:graphicFrame>
        <p:nvGraphicFramePr>
          <p:cNvPr id="12" name="Diagram 11"/>
          <p:cNvGraphicFramePr/>
          <p:nvPr/>
        </p:nvGraphicFramePr>
        <p:xfrm>
          <a:off x="327721" y="914401"/>
          <a:ext cx="8282881" cy="48006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9555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تعاریف</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0243"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CFD11919-10EC-4D88-96CA-CBA26A3BE818}" type="slidenum">
              <a:rPr lang="ar-SA" altLang="en-US" sz="1600" b="1">
                <a:solidFill>
                  <a:srgbClr val="C00000"/>
                </a:solidFill>
              </a:rPr>
              <a:pPr>
                <a:spcBef>
                  <a:spcPct val="0"/>
                </a:spcBef>
                <a:buClrTx/>
                <a:buSzTx/>
                <a:buFontTx/>
                <a:buNone/>
              </a:pPr>
              <a:t>6</a:t>
            </a:fld>
            <a:endParaRPr lang="en-US" altLang="en-US"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1F497D">
                    <a:lumMod val="20000"/>
                    <a:lumOff val="80000"/>
                  </a:srgbClr>
                </a:solidFill>
              </a:rPr>
              <a:t>www.audit.org.ir</a:t>
            </a:r>
          </a:p>
        </p:txBody>
      </p:sp>
      <p:sp>
        <p:nvSpPr>
          <p:cNvPr id="10" name="Rectangle 9"/>
          <p:cNvSpPr/>
          <p:nvPr/>
        </p:nvSpPr>
        <p:spPr>
          <a:xfrm>
            <a:off x="182565" y="1093790"/>
            <a:ext cx="6180137" cy="23082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fontAlgn="base">
              <a:spcBef>
                <a:spcPct val="0"/>
              </a:spcBef>
              <a:spcAft>
                <a:spcPct val="0"/>
              </a:spcAft>
              <a:defRPr/>
            </a:pPr>
            <a:r>
              <a:rPr lang="fa-IR" sz="2400" dirty="0">
                <a:solidFill>
                  <a:prstClr val="black"/>
                </a:solidFill>
              </a:rPr>
              <a:t>شخص حقیقی یا حقوقی دارای تخصص در حوزه‌ای غیر از حسابداری و حسابرسی که حسابرس از کار وی در آن حوزه، به منظور کمک به کسب شواهد حسابرسی کافی و مناسب استفاده می‌کند. کارشناس حسابرس ممکن است کارشناسی درون‌سازمانی (از کارکنان دائمی یا موقت مؤسسه حسابرس یا مؤسسه حسابرسی شبکه‌ای)، یا کارشناسی برون‌سازمانی باشد</a:t>
            </a:r>
            <a:r>
              <a:rPr lang="fa-IR" sz="2400" dirty="0">
                <a:solidFill>
                  <a:prstClr val="black"/>
                </a:solidFill>
              </a:rPr>
              <a:t>.</a:t>
            </a:r>
            <a:endParaRPr lang="en-US" sz="2400" dirty="0">
              <a:solidFill>
                <a:prstClr val="black"/>
              </a:solidFill>
            </a:endParaRPr>
          </a:p>
        </p:txBody>
      </p:sp>
      <p:sp>
        <p:nvSpPr>
          <p:cNvPr id="12" name="Left Arrow 11"/>
          <p:cNvSpPr/>
          <p:nvPr/>
        </p:nvSpPr>
        <p:spPr>
          <a:xfrm>
            <a:off x="6400800" y="1093790"/>
            <a:ext cx="2139950" cy="2308225"/>
          </a:xfrm>
          <a:prstGeom prst="leftArrow">
            <a:avLst/>
          </a:prstGeom>
        </p:spPr>
        <p:style>
          <a:lnRef idx="2">
            <a:schemeClr val="accent1"/>
          </a:lnRef>
          <a:fillRef idx="1">
            <a:schemeClr val="lt1"/>
          </a:fillRef>
          <a:effectRef idx="0">
            <a:schemeClr val="accent1"/>
          </a:effectRef>
          <a:fontRef idx="minor">
            <a:schemeClr val="dk1"/>
          </a:fontRef>
        </p:style>
        <p:txBody>
          <a:bodyPr anchor="ctr"/>
          <a:lstStyle/>
          <a:p>
            <a:pPr algn="ctr" fontAlgn="base">
              <a:spcBef>
                <a:spcPct val="0"/>
              </a:spcBef>
              <a:spcAft>
                <a:spcPct val="0"/>
              </a:spcAft>
              <a:defRPr/>
            </a:pPr>
            <a:r>
              <a:rPr lang="fa-IR" sz="3200" b="1" dirty="0">
                <a:solidFill>
                  <a:prstClr val="black"/>
                </a:solidFill>
              </a:rPr>
              <a:t>کارشناس حسابرس</a:t>
            </a:r>
            <a:endParaRPr lang="en-US" sz="2000" dirty="0">
              <a:solidFill>
                <a:prstClr val="black"/>
              </a:solidFill>
              <a:cs typeface="B Nazanin" pitchFamily="2" charset="-78"/>
            </a:endParaRPr>
          </a:p>
        </p:txBody>
      </p:sp>
      <p:sp>
        <p:nvSpPr>
          <p:cNvPr id="13" name="Rectangle 12"/>
          <p:cNvSpPr/>
          <p:nvPr/>
        </p:nvSpPr>
        <p:spPr>
          <a:xfrm>
            <a:off x="182565" y="3840165"/>
            <a:ext cx="6256337" cy="52387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algn="just" fontAlgn="base">
              <a:spcBef>
                <a:spcPct val="0"/>
              </a:spcBef>
              <a:spcAft>
                <a:spcPct val="0"/>
              </a:spcAft>
              <a:defRPr/>
            </a:pPr>
            <a:r>
              <a:rPr lang="fa-IR" sz="2800" dirty="0">
                <a:solidFill>
                  <a:prstClr val="black"/>
                </a:solidFill>
              </a:rPr>
              <a:t>مهارتها، دانش و تجربه در یک حوزه خاص.</a:t>
            </a:r>
            <a:endParaRPr lang="en-US" sz="2800" dirty="0">
              <a:solidFill>
                <a:prstClr val="black"/>
              </a:solidFill>
              <a:cs typeface="B Nazanin" panose="00000400000000000000" pitchFamily="2" charset="-78"/>
            </a:endParaRPr>
          </a:p>
        </p:txBody>
      </p:sp>
      <p:sp>
        <p:nvSpPr>
          <p:cNvPr id="14" name="Left Arrow 13"/>
          <p:cNvSpPr/>
          <p:nvPr/>
        </p:nvSpPr>
        <p:spPr>
          <a:xfrm>
            <a:off x="6429375" y="3548065"/>
            <a:ext cx="2139950" cy="1057275"/>
          </a:xfrm>
          <a:prstGeom prst="leftArrow">
            <a:avLst/>
          </a:prstGeom>
        </p:spPr>
        <p:style>
          <a:lnRef idx="2">
            <a:schemeClr val="accent1"/>
          </a:lnRef>
          <a:fillRef idx="1">
            <a:schemeClr val="lt1"/>
          </a:fillRef>
          <a:effectRef idx="0">
            <a:schemeClr val="accent1"/>
          </a:effectRef>
          <a:fontRef idx="minor">
            <a:schemeClr val="dk1"/>
          </a:fontRef>
        </p:style>
        <p:txBody>
          <a:bodyPr anchor="ctr"/>
          <a:lstStyle/>
          <a:p>
            <a:pPr algn="ctr" fontAlgn="base">
              <a:spcBef>
                <a:spcPct val="0"/>
              </a:spcBef>
              <a:spcAft>
                <a:spcPct val="0"/>
              </a:spcAft>
              <a:defRPr/>
            </a:pPr>
            <a:r>
              <a:rPr lang="fa-IR" sz="3200" b="1" dirty="0">
                <a:solidFill>
                  <a:prstClr val="black"/>
                </a:solidFill>
              </a:rPr>
              <a:t>تخصص</a:t>
            </a:r>
            <a:endParaRPr lang="en-US" sz="2000" dirty="0">
              <a:solidFill>
                <a:prstClr val="black"/>
              </a:solidFill>
              <a:cs typeface="B Nazanin" pitchFamily="2" charset="-78"/>
            </a:endParaRPr>
          </a:p>
        </p:txBody>
      </p:sp>
      <p:sp>
        <p:nvSpPr>
          <p:cNvPr id="11" name="Rectangle 10"/>
          <p:cNvSpPr/>
          <p:nvPr/>
        </p:nvSpPr>
        <p:spPr>
          <a:xfrm>
            <a:off x="182565" y="4751388"/>
            <a:ext cx="6256337" cy="138430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fontAlgn="base">
              <a:spcBef>
                <a:spcPct val="0"/>
              </a:spcBef>
              <a:spcAft>
                <a:spcPct val="0"/>
              </a:spcAft>
              <a:defRPr/>
            </a:pPr>
            <a:r>
              <a:rPr lang="fa-IR" sz="2800" dirty="0">
                <a:solidFill>
                  <a:prstClr val="black"/>
                </a:solidFill>
              </a:rPr>
              <a:t>شخص حقیقی یا حقوقی دارای تخصص در حوزه‌ای غیر از حسابداری و حسابرسی که واحد تجاری از کار او در آن حوزه، برای کمک به تهیه صورتهای مالی استفاده می‌کند.</a:t>
            </a:r>
            <a:endParaRPr lang="en-US" sz="2800" dirty="0">
              <a:solidFill>
                <a:prstClr val="black"/>
              </a:solidFill>
            </a:endParaRPr>
          </a:p>
        </p:txBody>
      </p:sp>
      <p:sp>
        <p:nvSpPr>
          <p:cNvPr id="15" name="Left Arrow 14"/>
          <p:cNvSpPr/>
          <p:nvPr/>
        </p:nvSpPr>
        <p:spPr>
          <a:xfrm>
            <a:off x="6492875" y="4751388"/>
            <a:ext cx="2139950" cy="1384300"/>
          </a:xfrm>
          <a:prstGeom prst="leftArrow">
            <a:avLst/>
          </a:prstGeom>
        </p:spPr>
        <p:style>
          <a:lnRef idx="2">
            <a:schemeClr val="accent1"/>
          </a:lnRef>
          <a:fillRef idx="1">
            <a:schemeClr val="lt1"/>
          </a:fillRef>
          <a:effectRef idx="0">
            <a:schemeClr val="accent1"/>
          </a:effectRef>
          <a:fontRef idx="minor">
            <a:schemeClr val="dk1"/>
          </a:fontRef>
        </p:style>
        <p:txBody>
          <a:bodyPr anchor="ctr"/>
          <a:lstStyle/>
          <a:p>
            <a:pPr algn="ctr" fontAlgn="base">
              <a:spcBef>
                <a:spcPct val="0"/>
              </a:spcBef>
              <a:spcAft>
                <a:spcPct val="0"/>
              </a:spcAft>
              <a:defRPr/>
            </a:pPr>
            <a:r>
              <a:rPr lang="fa-IR" sz="2800" b="1" dirty="0">
                <a:solidFill>
                  <a:prstClr val="black"/>
                </a:solidFill>
              </a:rPr>
              <a:t>کارشناس واحد تجاری</a:t>
            </a:r>
            <a:endParaRPr lang="en-US" sz="2800" dirty="0">
              <a:solidFill>
                <a:prstClr val="black"/>
              </a:solidFill>
              <a:cs typeface="B Nazanin" pitchFamily="2" charset="-78"/>
            </a:endParaRPr>
          </a:p>
        </p:txBody>
      </p:sp>
    </p:spTree>
    <p:extLst>
      <p:ext uri="{BB962C8B-B14F-4D97-AF65-F5344CB8AC3E}">
        <p14:creationId xmlns:p14="http://schemas.microsoft.com/office/powerpoint/2010/main" val="2950550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42" y="66676"/>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تعاریف</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1267"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59DE129B-0534-4B59-91B3-85BEC7E50BDC}" type="slidenum">
              <a:rPr lang="ar-SA" altLang="en-US" sz="1600" b="1">
                <a:solidFill>
                  <a:srgbClr val="C00000"/>
                </a:solidFill>
              </a:rPr>
              <a:pPr>
                <a:spcBef>
                  <a:spcPct val="0"/>
                </a:spcBef>
                <a:buClrTx/>
                <a:buSzTx/>
                <a:buFontTx/>
                <a:buNone/>
              </a:pPr>
              <a:t>7</a:t>
            </a:fld>
            <a:endParaRPr lang="en-US" altLang="en-US"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1F497D">
                    <a:lumMod val="20000"/>
                    <a:lumOff val="80000"/>
                  </a:srgbClr>
                </a:solidFill>
              </a:rPr>
              <a:t>www.audit.org.ir</a:t>
            </a:r>
          </a:p>
        </p:txBody>
      </p:sp>
      <p:sp>
        <p:nvSpPr>
          <p:cNvPr id="10" name="Rectangle 9"/>
          <p:cNvSpPr/>
          <p:nvPr/>
        </p:nvSpPr>
        <p:spPr>
          <a:xfrm>
            <a:off x="182565" y="974727"/>
            <a:ext cx="6002337" cy="4524375"/>
          </a:xfrm>
          <a:prstGeom prst="rect">
            <a:avLst/>
          </a:prstGeom>
          <a:noFill/>
          <a:ln>
            <a:solidFill>
              <a:schemeClr val="bg1"/>
            </a:solidFill>
          </a:ln>
        </p:spPr>
        <p:style>
          <a:lnRef idx="2">
            <a:schemeClr val="accent1"/>
          </a:lnRef>
          <a:fillRef idx="1">
            <a:schemeClr val="lt1"/>
          </a:fillRef>
          <a:effectRef idx="0">
            <a:schemeClr val="accent1"/>
          </a:effectRef>
          <a:fontRef idx="minor">
            <a:schemeClr val="dk1"/>
          </a:fontRef>
        </p:style>
        <p:txBody>
          <a:bodyPr>
            <a:spAutoFit/>
          </a:bodyPr>
          <a:lstStyle/>
          <a:p>
            <a:pPr marL="342900" indent="-342900" algn="just" eaLnBrk="0" fontAlgn="base" hangingPunct="0">
              <a:spcBef>
                <a:spcPct val="0"/>
              </a:spcBef>
              <a:spcAft>
                <a:spcPct val="0"/>
              </a:spcAft>
              <a:buFont typeface="Arial" panose="020B0604020202020204" pitchFamily="34" charset="0"/>
              <a:buChar char="•"/>
              <a:defRPr/>
            </a:pPr>
            <a:r>
              <a:rPr lang="fa-IR" sz="2400" dirty="0">
                <a:solidFill>
                  <a:prstClr val="white"/>
                </a:solidFill>
                <a:cs typeface="B Nazanin" panose="00000400000000000000" pitchFamily="2" charset="-78"/>
              </a:rPr>
              <a:t>ارزشیابی ابزارهای مالی پیچیده، زمین و ساختمان، ماشین‌آلات و تجهیزات، جواهرات، آثار هنری، اشیاء عتیقه‌، دارایی‌های نامشهود، دارایی‌های تحصیل‌شده و بدهی‌های تقبل‌شده در ترکیبهای تجاری، و دارایی‌هایی که ممکن است کاهش ارزش یافته باشند.</a:t>
            </a:r>
            <a:endParaRPr lang="en-US" sz="2400" dirty="0">
              <a:solidFill>
                <a:prstClr val="white"/>
              </a:solidFill>
              <a:cs typeface="B Nazanin" panose="00000400000000000000" pitchFamily="2" charset="-78"/>
            </a:endParaRPr>
          </a:p>
          <a:p>
            <a:pPr marL="342900" indent="-342900" algn="just" eaLnBrk="0" fontAlgn="base" hangingPunct="0">
              <a:spcBef>
                <a:spcPct val="0"/>
              </a:spcBef>
              <a:spcAft>
                <a:spcPct val="0"/>
              </a:spcAft>
              <a:buFont typeface="Arial" panose="020B0604020202020204" pitchFamily="34" charset="0"/>
              <a:buChar char="•"/>
              <a:defRPr/>
            </a:pPr>
            <a:r>
              <a:rPr lang="fa-IR" sz="2400" dirty="0">
                <a:solidFill>
                  <a:prstClr val="white"/>
                </a:solidFill>
                <a:cs typeface="B Nazanin" panose="00000400000000000000" pitchFamily="2" charset="-78"/>
              </a:rPr>
              <a:t>محاسبات اکچوئری بدهی‌های مرتبط با قراردادهای بیمه یا طرحهای مزایای کارکنان.</a:t>
            </a:r>
            <a:endParaRPr lang="en-US" sz="2400" dirty="0">
              <a:solidFill>
                <a:prstClr val="white"/>
              </a:solidFill>
              <a:cs typeface="B Nazanin" panose="00000400000000000000" pitchFamily="2" charset="-78"/>
            </a:endParaRPr>
          </a:p>
          <a:p>
            <a:pPr marL="342900" indent="-342900" algn="just" eaLnBrk="0" fontAlgn="base" hangingPunct="0">
              <a:spcBef>
                <a:spcPct val="0"/>
              </a:spcBef>
              <a:spcAft>
                <a:spcPct val="0"/>
              </a:spcAft>
              <a:buFont typeface="Arial" panose="020B0604020202020204" pitchFamily="34" charset="0"/>
              <a:buChar char="•"/>
              <a:defRPr/>
            </a:pPr>
            <a:r>
              <a:rPr lang="fa-IR" sz="2400" dirty="0">
                <a:solidFill>
                  <a:prstClr val="white"/>
                </a:solidFill>
                <a:cs typeface="B Nazanin" panose="00000400000000000000" pitchFamily="2" charset="-78"/>
              </a:rPr>
              <a:t>برآورد ذخایر نفت و گاز.</a:t>
            </a:r>
            <a:endParaRPr lang="en-US" sz="2400" dirty="0">
              <a:solidFill>
                <a:prstClr val="white"/>
              </a:solidFill>
              <a:cs typeface="B Nazanin" panose="00000400000000000000" pitchFamily="2" charset="-78"/>
            </a:endParaRPr>
          </a:p>
          <a:p>
            <a:pPr marL="342900" indent="-342900" algn="just" eaLnBrk="0" fontAlgn="base" hangingPunct="0">
              <a:spcBef>
                <a:spcPct val="0"/>
              </a:spcBef>
              <a:spcAft>
                <a:spcPct val="0"/>
              </a:spcAft>
              <a:buFont typeface="Arial" panose="020B0604020202020204" pitchFamily="34" charset="0"/>
              <a:buChar char="•"/>
              <a:defRPr/>
            </a:pPr>
            <a:r>
              <a:rPr lang="fa-IR" sz="2400" dirty="0">
                <a:solidFill>
                  <a:prstClr val="white"/>
                </a:solidFill>
                <a:cs typeface="B Nazanin" panose="00000400000000000000" pitchFamily="2" charset="-78"/>
              </a:rPr>
              <a:t>ارزشیابی بدهی‌های زیست محیطی، و مخارج پاکسازی محوطه تولید.</a:t>
            </a:r>
            <a:endParaRPr lang="en-US" sz="2400" dirty="0">
              <a:solidFill>
                <a:prstClr val="white"/>
              </a:solidFill>
              <a:cs typeface="B Nazanin" panose="00000400000000000000" pitchFamily="2" charset="-78"/>
            </a:endParaRPr>
          </a:p>
          <a:p>
            <a:pPr marL="342900" indent="-342900" algn="just" eaLnBrk="0" fontAlgn="base" hangingPunct="0">
              <a:spcBef>
                <a:spcPct val="0"/>
              </a:spcBef>
              <a:spcAft>
                <a:spcPct val="0"/>
              </a:spcAft>
              <a:buFont typeface="Arial" panose="020B0604020202020204" pitchFamily="34" charset="0"/>
              <a:buChar char="•"/>
              <a:defRPr/>
            </a:pPr>
            <a:r>
              <a:rPr lang="fa-IR" sz="2400" dirty="0">
                <a:solidFill>
                  <a:prstClr val="white"/>
                </a:solidFill>
                <a:cs typeface="B Nazanin" panose="00000400000000000000" pitchFamily="2" charset="-78"/>
              </a:rPr>
              <a:t>تفسیر قراردادها، قوانین و مقررات.</a:t>
            </a:r>
            <a:endParaRPr lang="en-US" sz="2400" dirty="0">
              <a:solidFill>
                <a:prstClr val="white"/>
              </a:solidFill>
              <a:cs typeface="B Nazanin" panose="00000400000000000000" pitchFamily="2" charset="-78"/>
            </a:endParaRPr>
          </a:p>
          <a:p>
            <a:pPr marL="342900" indent="-342900" algn="just" eaLnBrk="0" fontAlgn="base" hangingPunct="0">
              <a:spcBef>
                <a:spcPct val="0"/>
              </a:spcBef>
              <a:spcAft>
                <a:spcPct val="0"/>
              </a:spcAft>
              <a:buFont typeface="Arial" panose="020B0604020202020204" pitchFamily="34" charset="0"/>
              <a:buChar char="•"/>
              <a:defRPr/>
            </a:pPr>
            <a:r>
              <a:rPr lang="fa-IR" sz="2400" dirty="0">
                <a:solidFill>
                  <a:prstClr val="white"/>
                </a:solidFill>
                <a:cs typeface="B Nazanin" panose="00000400000000000000" pitchFamily="2" charset="-78"/>
              </a:rPr>
              <a:t>تجزیه و تحلیل مسائل مالیاتی پیچیده یا غیرمتعارف.</a:t>
            </a:r>
            <a:endParaRPr lang="en-US" sz="2400" dirty="0">
              <a:solidFill>
                <a:prstClr val="white"/>
              </a:solidFill>
              <a:cs typeface="B Nazanin" panose="00000400000000000000" pitchFamily="2" charset="-78"/>
            </a:endParaRPr>
          </a:p>
        </p:txBody>
      </p:sp>
      <p:sp>
        <p:nvSpPr>
          <p:cNvPr id="12" name="Left Arrow 11"/>
          <p:cNvSpPr/>
          <p:nvPr/>
        </p:nvSpPr>
        <p:spPr>
          <a:xfrm>
            <a:off x="6226175" y="1022350"/>
            <a:ext cx="2406650" cy="4476750"/>
          </a:xfrm>
          <a:prstGeom prst="leftArrow">
            <a:avLst/>
          </a:prstGeom>
        </p:spPr>
        <p:style>
          <a:lnRef idx="2">
            <a:schemeClr val="accent1"/>
          </a:lnRef>
          <a:fillRef idx="1">
            <a:schemeClr val="lt1"/>
          </a:fillRef>
          <a:effectRef idx="0">
            <a:schemeClr val="accent1"/>
          </a:effectRef>
          <a:fontRef idx="minor">
            <a:schemeClr val="dk1"/>
          </a:fontRef>
        </p:style>
        <p:txBody>
          <a:bodyPr anchor="ctr"/>
          <a:lstStyle/>
          <a:p>
            <a:pPr algn="ctr" fontAlgn="base">
              <a:spcBef>
                <a:spcPct val="0"/>
              </a:spcBef>
              <a:spcAft>
                <a:spcPct val="0"/>
              </a:spcAft>
              <a:defRPr/>
            </a:pPr>
            <a:r>
              <a:rPr lang="fa-IR" sz="2000" dirty="0">
                <a:solidFill>
                  <a:prstClr val="black"/>
                </a:solidFill>
                <a:cs typeface="B Nazanin" panose="00000400000000000000" pitchFamily="2" charset="-78"/>
              </a:rPr>
              <a:t>تخصص در حوزه‌ای غیر از حسابداری و حسابرسی شامل موضوعاتی نظیر:</a:t>
            </a:r>
            <a:endParaRPr lang="en-US" sz="2000" dirty="0">
              <a:solidFill>
                <a:prstClr val="black"/>
              </a:solidFill>
              <a:cs typeface="B Nazanin" pitchFamily="2" charset="-78"/>
            </a:endParaRPr>
          </a:p>
        </p:txBody>
      </p:sp>
    </p:spTree>
    <p:extLst>
      <p:ext uri="{BB962C8B-B14F-4D97-AF65-F5344CB8AC3E}">
        <p14:creationId xmlns:p14="http://schemas.microsoft.com/office/powerpoint/2010/main" val="13784575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42" y="66676"/>
            <a:ext cx="8229600" cy="542924"/>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تعاریف</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2291"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47678595-797F-462B-A7E1-39E5DD5DBEF0}" type="slidenum">
              <a:rPr lang="ar-SA" altLang="en-US" sz="1600" b="1">
                <a:solidFill>
                  <a:srgbClr val="C00000"/>
                </a:solidFill>
              </a:rPr>
              <a:pPr>
                <a:spcBef>
                  <a:spcPct val="0"/>
                </a:spcBef>
                <a:buClrTx/>
                <a:buSzTx/>
                <a:buFontTx/>
                <a:buNone/>
              </a:pPr>
              <a:t>8</a:t>
            </a:fld>
            <a:endParaRPr lang="en-US" altLang="en-US"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1F497D">
                    <a:lumMod val="20000"/>
                    <a:lumOff val="80000"/>
                  </a:srgbClr>
                </a:solidFill>
              </a:rPr>
              <a:t>www.audit.org.ir</a:t>
            </a:r>
          </a:p>
        </p:txBody>
      </p:sp>
      <p:sp>
        <p:nvSpPr>
          <p:cNvPr id="3" name="Rectangle 2"/>
          <p:cNvSpPr/>
          <p:nvPr/>
        </p:nvSpPr>
        <p:spPr>
          <a:xfrm>
            <a:off x="355600" y="4318000"/>
            <a:ext cx="8077200" cy="18796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marL="105410" indent="-285750" algn="just" eaLnBrk="0" fontAlgn="base" hangingPunct="0">
              <a:lnSpc>
                <a:spcPct val="80000"/>
              </a:lnSpc>
              <a:spcBef>
                <a:spcPct val="0"/>
              </a:spcBef>
              <a:buFont typeface="Wingdings" panose="05000000000000000000" pitchFamily="2" charset="2"/>
              <a:buChar char="ü"/>
              <a:defRPr/>
            </a:pPr>
            <a:r>
              <a:rPr lang="fa-IR" dirty="0">
                <a:solidFill>
                  <a:prstClr val="black"/>
                </a:solidFill>
                <a:ea typeface="MS Mincho" panose="02020609040205080304" pitchFamily="49" charset="-128"/>
                <a:cs typeface="B Nazanin" panose="00000400000000000000" pitchFamily="2" charset="-78"/>
              </a:rPr>
              <a:t>علاوه بر این، وجوه تمایز مشابهی نیز ممکن است در حوزه‌های دیگر قابل تشخیص باشد، برای مثال، وجه تمایز بین تخصص در شیوه‌های حسابداری ابزارهای مالی و تخصص در مدل‌سازی پیچیده برای ارزش‌گذاری ابزارهای مالی. </a:t>
            </a:r>
          </a:p>
          <a:p>
            <a:pPr marL="105410" indent="-285750" algn="just" eaLnBrk="0" fontAlgn="base" hangingPunct="0">
              <a:lnSpc>
                <a:spcPct val="80000"/>
              </a:lnSpc>
              <a:spcBef>
                <a:spcPct val="0"/>
              </a:spcBef>
              <a:buFont typeface="Wingdings" panose="05000000000000000000" pitchFamily="2" charset="2"/>
              <a:buChar char="ü"/>
              <a:defRPr/>
            </a:pPr>
            <a:r>
              <a:rPr lang="fa-IR" dirty="0">
                <a:solidFill>
                  <a:prstClr val="black"/>
                </a:solidFill>
                <a:ea typeface="MS Mincho" panose="02020609040205080304" pitchFamily="49" charset="-128"/>
                <a:cs typeface="B Nazanin" panose="00000400000000000000" pitchFamily="2" charset="-78"/>
              </a:rPr>
              <a:t>با این حال، در برخی موارد، به ویژه در حوزه‌های جدید تخصصی حسابداری و حسابرسی، تمایز قائل شدن بین حوزه‌های تخصصی حسابداری و حسابرسی و تخصص در سایر حوزه‌ها، به قضاوت حرفه‌ای حسابرس بستگی دارد. </a:t>
            </a:r>
          </a:p>
          <a:p>
            <a:pPr marL="105410" indent="-285750" algn="just" eaLnBrk="0" fontAlgn="base" hangingPunct="0">
              <a:lnSpc>
                <a:spcPct val="80000"/>
              </a:lnSpc>
              <a:spcBef>
                <a:spcPct val="0"/>
              </a:spcBef>
              <a:buFont typeface="Wingdings" panose="05000000000000000000" pitchFamily="2" charset="2"/>
              <a:buChar char="ü"/>
              <a:defRPr/>
            </a:pPr>
            <a:r>
              <a:rPr lang="fa-IR" dirty="0">
                <a:solidFill>
                  <a:prstClr val="black"/>
                </a:solidFill>
                <a:ea typeface="MS Mincho" panose="02020609040205080304" pitchFamily="49" charset="-128"/>
                <a:cs typeface="B Nazanin" panose="00000400000000000000" pitchFamily="2" charset="-78"/>
              </a:rPr>
              <a:t>استانداردها و ضوابط حرفه‌ای مربوط در زمینه الزامات آموزش و صلاحیت برای حسابداران و حسابرسان ممکن است به حسابرسان در اعمال قضاوت کمک کنند.</a:t>
            </a:r>
            <a:r>
              <a:rPr lang="en-US" dirty="0">
                <a:solidFill>
                  <a:prstClr val="black"/>
                </a:solidFill>
                <a:cs typeface="B Nazanin" panose="00000400000000000000" pitchFamily="2" charset="-78"/>
              </a:rPr>
              <a:t> </a:t>
            </a:r>
            <a:r>
              <a:rPr lang="fa-IR" b="1" dirty="0">
                <a:solidFill>
                  <a:prstClr val="black"/>
                </a:solidFill>
                <a:latin typeface="B Lotus" panose="00000400000000000000" pitchFamily="2" charset="-78"/>
                <a:ea typeface="MS Mincho" panose="02020609040205080304" pitchFamily="49" charset="-128"/>
                <a:cs typeface="B Nazanin" panose="00000400000000000000" pitchFamily="2" charset="-78"/>
              </a:rPr>
              <a:t>. </a:t>
            </a:r>
            <a:r>
              <a:rPr lang="fa-IR" dirty="0">
                <a:solidFill>
                  <a:prstClr val="black"/>
                </a:solidFill>
                <a:latin typeface="B Lotus" panose="00000400000000000000" pitchFamily="2" charset="-78"/>
                <a:ea typeface="MS Mincho" panose="02020609040205080304" pitchFamily="49" charset="-128"/>
                <a:cs typeface="B Nazanin" panose="00000400000000000000" pitchFamily="2" charset="-78"/>
              </a:rPr>
              <a:t>برای مثال، استاندارد بین‌المللی آموزش شماره 8، ”الزامات صلاحیت برای اشخاص حرفه‌ای حسابرسی“ می‌تواند کمک‌کننده باشد.</a:t>
            </a:r>
            <a:endParaRPr lang="en-US" dirty="0">
              <a:solidFill>
                <a:prstClr val="black"/>
              </a:solidFill>
              <a:latin typeface="B Lotus" panose="00000400000000000000" pitchFamily="2" charset="-78"/>
              <a:ea typeface="MS Mincho" panose="02020609040205080304" pitchFamily="49" charset="-128"/>
              <a:cs typeface="B Nazanin" panose="00000400000000000000" pitchFamily="2" charset="-78"/>
            </a:endParaRPr>
          </a:p>
        </p:txBody>
      </p:sp>
      <p:graphicFrame>
        <p:nvGraphicFramePr>
          <p:cNvPr id="4" name="Diagram 3"/>
          <p:cNvGraphicFramePr/>
          <p:nvPr/>
        </p:nvGraphicFramePr>
        <p:xfrm>
          <a:off x="317673" y="685801"/>
          <a:ext cx="8151541" cy="34290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377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642" y="66676"/>
            <a:ext cx="8229600" cy="762000"/>
          </a:xfrm>
        </p:spPr>
        <p:style>
          <a:lnRef idx="0">
            <a:schemeClr val="accent4"/>
          </a:lnRef>
          <a:fillRef idx="1003">
            <a:schemeClr val="dk2"/>
          </a:fillRef>
          <a:effectRef idx="3">
            <a:schemeClr val="accent4"/>
          </a:effectRef>
          <a:fontRef idx="minor">
            <a:schemeClr val="lt1"/>
          </a:fontRef>
        </p:style>
        <p:txBody>
          <a:bodyPr>
            <a:normAutofit fontScale="90000"/>
          </a:bodyPr>
          <a:lstStyle/>
          <a:p>
            <a:pPr eaLnBrk="1" fontAlgn="auto" hangingPunct="1">
              <a:spcAft>
                <a:spcPts val="0"/>
              </a:spcAft>
              <a:defRPr/>
            </a:pPr>
            <a:r>
              <a:rPr lang="fa-IR" sz="4600" dirty="0">
                <a:ln w="11430"/>
                <a:solidFill>
                  <a:srgbClr val="CCFFFF"/>
                </a:solidFill>
                <a:effectLst>
                  <a:outerShdw blurRad="80000" dist="40000" dir="5040000" algn="tl">
                    <a:srgbClr val="000000">
                      <a:alpha val="30000"/>
                    </a:srgbClr>
                  </a:outerShdw>
                </a:effectLst>
                <a:cs typeface="B Titr" pitchFamily="2" charset="-78"/>
              </a:rPr>
              <a:t>تعاریف</a:t>
            </a:r>
            <a:endParaRPr lang="en-US" sz="4600" dirty="0">
              <a:ln w="11430"/>
              <a:solidFill>
                <a:srgbClr val="CCFFFF"/>
              </a:solidFill>
              <a:effectLst>
                <a:outerShdw blurRad="80000" dist="40000" dir="5040000" algn="tl">
                  <a:srgbClr val="000000">
                    <a:alpha val="30000"/>
                  </a:srgbClr>
                </a:outerShdw>
              </a:effectLst>
              <a:cs typeface="B Titr" pitchFamily="2" charset="-78"/>
            </a:endParaRPr>
          </a:p>
        </p:txBody>
      </p:sp>
      <p:sp>
        <p:nvSpPr>
          <p:cNvPr id="13315" name="Slide Number Placeholder 11"/>
          <p:cNvSpPr>
            <a:spLocks noGrp="1"/>
          </p:cNvSpPr>
          <p:nvPr>
            <p:ph type="sldNum" sz="quarter" idx="12"/>
          </p:nvPr>
        </p:nvSpPr>
        <p:spPr bwMode="auto">
          <a:xfrm>
            <a:off x="8534400" y="6400800"/>
            <a:ext cx="4572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F9F9F9"/>
              </a:buClr>
              <a:buSzPct val="65000"/>
              <a:buFont typeface="Wingdings 2" panose="05020102010507070707" pitchFamily="18" charset="2"/>
              <a:buChar char=""/>
              <a:defRPr sz="2800">
                <a:solidFill>
                  <a:schemeClr val="tx1"/>
                </a:solidFill>
                <a:latin typeface="Book Antiqua" panose="02040602050305030304" pitchFamily="18" charset="0"/>
                <a:cs typeface="B Mitra" panose="00000400000000000000" pitchFamily="2" charset="-78"/>
              </a:defRPr>
            </a:lvl1pPr>
            <a:lvl2pPr marL="742950" indent="-285750">
              <a:spcBef>
                <a:spcPct val="20000"/>
              </a:spcBef>
              <a:buClr>
                <a:schemeClr val="tx1"/>
              </a:buClr>
              <a:buSzPct val="80000"/>
              <a:buFont typeface="Wingdings 2" panose="05020102010507070707" pitchFamily="18" charset="2"/>
              <a:buChar char=""/>
              <a:defRPr sz="2400">
                <a:solidFill>
                  <a:schemeClr val="tx1"/>
                </a:solidFill>
                <a:latin typeface="Book Antiqua" panose="02040602050305030304" pitchFamily="18" charset="0"/>
                <a:cs typeface="B Mitra" panose="00000400000000000000" pitchFamily="2" charset="-78"/>
              </a:defRPr>
            </a:lvl2pPr>
            <a:lvl3pPr marL="1143000" indent="-228600">
              <a:spcBef>
                <a:spcPct val="20000"/>
              </a:spcBef>
              <a:buClr>
                <a:schemeClr val="tx1"/>
              </a:buClr>
              <a:buSzPct val="95000"/>
              <a:buFont typeface="Wingdings" panose="05000000000000000000" pitchFamily="2" charset="2"/>
              <a:buChar char=""/>
              <a:defRPr sz="2200">
                <a:solidFill>
                  <a:schemeClr val="tx1"/>
                </a:solidFill>
                <a:latin typeface="Book Antiqua" panose="02040602050305030304" pitchFamily="18" charset="0"/>
                <a:cs typeface="B Mitra" panose="00000400000000000000" pitchFamily="2" charset="-78"/>
              </a:defRPr>
            </a:lvl3pPr>
            <a:lvl4pPr marL="1600200" indent="-228600">
              <a:spcBef>
                <a:spcPct val="20000"/>
              </a:spcBef>
              <a:buClr>
                <a:schemeClr val="tx1"/>
              </a:buClr>
              <a:buSzPct val="100000"/>
              <a:buFont typeface="Wingdings 3" panose="05040102010807070707" pitchFamily="18" charset="2"/>
              <a:buChar char=""/>
              <a:defRPr sz="2000">
                <a:solidFill>
                  <a:schemeClr val="tx1"/>
                </a:solidFill>
                <a:latin typeface="Book Antiqua" panose="02040602050305030304" pitchFamily="18" charset="0"/>
                <a:cs typeface="B Mitra" panose="00000400000000000000" pitchFamily="2" charset="-78"/>
              </a:defRPr>
            </a:lvl4pPr>
            <a:lvl5pPr marL="2057400" indent="-228600">
              <a:spcBef>
                <a:spcPct val="20000"/>
              </a:spcBef>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5pPr>
            <a:lvl6pPr marL="25146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6pPr>
            <a:lvl7pPr marL="29718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7pPr>
            <a:lvl8pPr marL="34290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8pPr>
            <a:lvl9pPr marL="3886200" indent="-228600" algn="l" rtl="0" eaLnBrk="0" fontAlgn="base" hangingPunct="0">
              <a:spcBef>
                <a:spcPct val="20000"/>
              </a:spcBef>
              <a:spcAft>
                <a:spcPct val="0"/>
              </a:spcAft>
              <a:buClr>
                <a:schemeClr val="tx1"/>
              </a:buClr>
              <a:buFont typeface="Wingdings 2" panose="05020102010507070707" pitchFamily="18" charset="2"/>
              <a:buChar char=""/>
              <a:defRPr sz="2000">
                <a:solidFill>
                  <a:schemeClr val="tx1"/>
                </a:solidFill>
                <a:latin typeface="Book Antiqua" panose="02040602050305030304" pitchFamily="18" charset="0"/>
                <a:cs typeface="B Mitra" panose="00000400000000000000" pitchFamily="2" charset="-78"/>
              </a:defRPr>
            </a:lvl9pPr>
          </a:lstStyle>
          <a:p>
            <a:pPr>
              <a:spcBef>
                <a:spcPct val="0"/>
              </a:spcBef>
              <a:buClrTx/>
              <a:buSzTx/>
              <a:buFontTx/>
              <a:buNone/>
            </a:pPr>
            <a:fld id="{2C9FDE4C-34F0-4A3D-92E1-4CD6E19682BB}" type="slidenum">
              <a:rPr lang="ar-SA" altLang="en-US" sz="1600" b="1">
                <a:solidFill>
                  <a:srgbClr val="C00000"/>
                </a:solidFill>
              </a:rPr>
              <a:pPr>
                <a:spcBef>
                  <a:spcPct val="0"/>
                </a:spcBef>
                <a:buClrTx/>
                <a:buSzTx/>
                <a:buFontTx/>
                <a:buNone/>
              </a:pPr>
              <a:t>9</a:t>
            </a:fld>
            <a:endParaRPr lang="en-US" altLang="en-US" sz="1600" b="1">
              <a:solidFill>
                <a:srgbClr val="C00000"/>
              </a:solidFill>
            </a:endParaRPr>
          </a:p>
        </p:txBody>
      </p:sp>
      <p:sp>
        <p:nvSpPr>
          <p:cNvPr id="6" name="Line 6"/>
          <p:cNvSpPr>
            <a:spLocks noChangeShapeType="1"/>
          </p:cNvSpPr>
          <p:nvPr/>
        </p:nvSpPr>
        <p:spPr bwMode="auto">
          <a:xfrm flipH="1">
            <a:off x="8686800" y="1295400"/>
            <a:ext cx="76200" cy="556260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7" name="Line 9"/>
          <p:cNvSpPr>
            <a:spLocks noChangeShapeType="1"/>
          </p:cNvSpPr>
          <p:nvPr/>
        </p:nvSpPr>
        <p:spPr bwMode="auto">
          <a:xfrm>
            <a:off x="685800" y="6400800"/>
            <a:ext cx="8458200" cy="0"/>
          </a:xfrm>
          <a:prstGeom prst="line">
            <a:avLst/>
          </a:prstGeom>
          <a:ln w="57150">
            <a:solidFill>
              <a:srgbClr val="E6AF00"/>
            </a:solidFill>
            <a:headEnd/>
            <a:tailEnd/>
          </a:ln>
        </p:spPr>
        <p:style>
          <a:lnRef idx="2">
            <a:schemeClr val="accent5"/>
          </a:lnRef>
          <a:fillRef idx="0">
            <a:schemeClr val="accent5"/>
          </a:fillRef>
          <a:effectRef idx="1">
            <a:schemeClr val="accent5"/>
          </a:effectRef>
          <a:fontRef idx="minor">
            <a:schemeClr val="tx1"/>
          </a:fontRef>
        </p:style>
        <p:txBody>
          <a:bodyPr/>
          <a:lstStyle/>
          <a:p>
            <a:pPr>
              <a:defRPr/>
            </a:pPr>
            <a:endParaRPr lang="en-US">
              <a:solidFill>
                <a:prstClr val="white"/>
              </a:solidFill>
            </a:endParaRPr>
          </a:p>
        </p:txBody>
      </p:sp>
      <p:sp>
        <p:nvSpPr>
          <p:cNvPr id="8" name="Rectangle 7"/>
          <p:cNvSpPr/>
          <p:nvPr/>
        </p:nvSpPr>
        <p:spPr>
          <a:xfrm>
            <a:off x="2743200" y="64770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rgbClr val="1F497D">
                    <a:lumMod val="20000"/>
                    <a:lumOff val="80000"/>
                  </a:srgbClr>
                </a:solidFill>
              </a:rPr>
              <a:t>www.audit.org.ir</a:t>
            </a:r>
          </a:p>
        </p:txBody>
      </p:sp>
      <p:sp>
        <p:nvSpPr>
          <p:cNvPr id="3" name="Rectangle 2"/>
          <p:cNvSpPr/>
          <p:nvPr/>
        </p:nvSpPr>
        <p:spPr>
          <a:xfrm>
            <a:off x="685800" y="990602"/>
            <a:ext cx="7467600" cy="49307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Low" eaLnBrk="0" fontAlgn="base" hangingPunct="0">
              <a:lnSpc>
                <a:spcPct val="85000"/>
              </a:lnSpc>
              <a:spcBef>
                <a:spcPts val="600"/>
              </a:spcBef>
              <a:defRPr/>
            </a:pPr>
            <a:r>
              <a:rPr lang="fa-IR" sz="28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هنگام بررسی چگونگی تأثیر‌پذیری الزامات این استاندارد از حقیقی یا حقوقی بودن کارشناس حسابرس، استفاده از </a:t>
            </a:r>
            <a:r>
              <a:rPr lang="fa-IR" sz="2800" b="1" dirty="0">
                <a:solidFill>
                  <a:prstClr val="black"/>
                </a:solidFill>
                <a:latin typeface="Times New Roman" panose="02020603050405020304" pitchFamily="18" charset="0"/>
                <a:ea typeface="MS Mincho" panose="02020609040205080304" pitchFamily="49" charset="-128"/>
                <a:cs typeface="B Zar" panose="00000400000000000000" pitchFamily="2" charset="-78"/>
              </a:rPr>
              <a:t>قضاوت</a:t>
            </a:r>
            <a:r>
              <a:rPr lang="fa-IR" sz="28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 ضروری است. </a:t>
            </a:r>
          </a:p>
          <a:p>
            <a:pPr algn="justLow" eaLnBrk="0" fontAlgn="base" hangingPunct="0">
              <a:lnSpc>
                <a:spcPct val="85000"/>
              </a:lnSpc>
              <a:spcBef>
                <a:spcPts val="600"/>
              </a:spcBef>
              <a:defRPr/>
            </a:pPr>
            <a:r>
              <a:rPr lang="fa-IR" sz="2800" dirty="0">
                <a:solidFill>
                  <a:prstClr val="black"/>
                </a:solidFill>
                <a:latin typeface="Times New Roman" panose="02020603050405020304" pitchFamily="18" charset="0"/>
                <a:ea typeface="MS Mincho" panose="02020609040205080304" pitchFamily="49" charset="-128"/>
                <a:cs typeface="B Zar" panose="00000400000000000000" pitchFamily="2" charset="-78"/>
              </a:rPr>
              <a:t>برای مثال، هنگام ارزیابی صلاحیت، توانایی‌ها و بی‌طرفی کارشناس حسابرس، ممکن است آن کارشناس، شخصیتی حقوقی باشد که حسابرس قبلاً از کار آن استفاده کرده است، اما حسابرس هیچ تجربه قبلی از کارشناسان حقیقی تعیین‌شده توسط آن شخص حقوقی برای کار مورد نظر نداشته باشد، یا ممکن است برعکس این حالت مصداق داشته باشد، یعنی حسابرس ممکن است با کار کارشناسان حقیقی آشنا باشد اما با شخصیت حقوقی که کارشناس حقیقی به آن ملحق شده است، آشنا نباشد. در هر دو حالت، ویژگی‌های فردی اشخاص حقیقی و ویژگی‌های مدیریتی اشخاص حقوقی (نظیر سیستمهای کنترل کیفیتی که شخص حقوقی بکار می‌گیرد) ممکن است برای ارزیابی حسابرس مناسب باشند. </a:t>
            </a:r>
            <a:endParaRPr lang="en-US" sz="2800" dirty="0">
              <a:solidFill>
                <a:prstClr val="black"/>
              </a:solidFill>
              <a:latin typeface="Times New Roman" panose="02020603050405020304" pitchFamily="18" charset="0"/>
              <a:ea typeface="MS Mincho" panose="02020609040205080304" pitchFamily="49" charset="-128"/>
              <a:cs typeface="B Zar" panose="00000400000000000000" pitchFamily="2" charset="-78"/>
            </a:endParaRPr>
          </a:p>
        </p:txBody>
      </p:sp>
    </p:spTree>
    <p:extLst>
      <p:ext uri="{BB962C8B-B14F-4D97-AF65-F5344CB8AC3E}">
        <p14:creationId xmlns:p14="http://schemas.microsoft.com/office/powerpoint/2010/main" val="14638836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fontScheme name="Custom 3">
      <a:majorFont>
        <a:latin typeface="Lucida Sans"/>
        <a:ea typeface=""/>
        <a:cs typeface="B Titr"/>
      </a:majorFont>
      <a:minorFont>
        <a:latin typeface="Book Antiqua"/>
        <a:ea typeface=""/>
        <a:cs typeface="B Mitra"/>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0.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1.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2.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3.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4.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5.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6.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7.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8.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19.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0.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1.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2.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3.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4.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5.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6.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7.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8.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29.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3.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30.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31.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32.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33.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4.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5.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6.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7.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8.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ppt/theme/themeOverride9.xml><?xml version="1.0" encoding="utf-8"?>
<a:themeOverride xmlns:a="http://schemas.openxmlformats.org/drawingml/2006/main">
  <a:clrScheme name="Custom 4">
    <a:dk1>
      <a:sysClr val="windowText" lastClr="000000"/>
    </a:dk1>
    <a:lt1>
      <a:sysClr val="window" lastClr="FFFFFF"/>
    </a:lt1>
    <a:dk2>
      <a:srgbClr val="1F497D"/>
    </a:dk2>
    <a:lt2>
      <a:srgbClr val="EEECE1"/>
    </a:lt2>
    <a:accent1>
      <a:srgbClr val="4F81BD"/>
    </a:accent1>
    <a:accent2>
      <a:srgbClr val="6565FF"/>
    </a:accent2>
    <a:accent3>
      <a:srgbClr val="4F81BD"/>
    </a:accent3>
    <a:accent4>
      <a:srgbClr val="0000BF"/>
    </a:accent4>
    <a:accent5>
      <a:srgbClr val="4BACC6"/>
    </a:accent5>
    <a:accent6>
      <a:srgbClr val="548DD4"/>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16</TotalTime>
  <Words>5352</Words>
  <Application>Microsoft Office PowerPoint</Application>
  <PresentationFormat>On-screen Show (4:3)</PresentationFormat>
  <Paragraphs>382</Paragraphs>
  <Slides>40</Slides>
  <Notes>0</Notes>
  <HiddenSlides>0</HiddenSlides>
  <MMClips>0</MMClips>
  <ScaleCrop>false</ScaleCrop>
  <HeadingPairs>
    <vt:vector size="6" baseType="variant">
      <vt:variant>
        <vt:lpstr>Fonts Used</vt:lpstr>
      </vt:variant>
      <vt:variant>
        <vt:i4>23</vt:i4>
      </vt:variant>
      <vt:variant>
        <vt:lpstr>Theme</vt:lpstr>
      </vt:variant>
      <vt:variant>
        <vt:i4>1</vt:i4>
      </vt:variant>
      <vt:variant>
        <vt:lpstr>Slide Titles</vt:lpstr>
      </vt:variant>
      <vt:variant>
        <vt:i4>40</vt:i4>
      </vt:variant>
    </vt:vector>
  </HeadingPairs>
  <TitlesOfParts>
    <vt:vector size="64" baseType="lpstr">
      <vt:lpstr>MS Mincho</vt:lpstr>
      <vt:lpstr>Andalus</vt:lpstr>
      <vt:lpstr>Arial</vt:lpstr>
      <vt:lpstr>B Elham</vt:lpstr>
      <vt:lpstr>B Jadid</vt:lpstr>
      <vt:lpstr>B Lotus</vt:lpstr>
      <vt:lpstr>B Mitra</vt:lpstr>
      <vt:lpstr>B Nazanin</vt:lpstr>
      <vt:lpstr>B Rose</vt:lpstr>
      <vt:lpstr>B Titr</vt:lpstr>
      <vt:lpstr>B Zar</vt:lpstr>
      <vt:lpstr>Book Antiqua</vt:lpstr>
      <vt:lpstr>Calibri</vt:lpstr>
      <vt:lpstr>Courier New</vt:lpstr>
      <vt:lpstr>Lotus</vt:lpstr>
      <vt:lpstr>Lucida Sans</vt:lpstr>
      <vt:lpstr>Symbol</vt:lpstr>
      <vt:lpstr>Times</vt:lpstr>
      <vt:lpstr>Times New Roman</vt:lpstr>
      <vt:lpstr>Times New Roman Bold</vt:lpstr>
      <vt:lpstr>Wingdings</vt:lpstr>
      <vt:lpstr>Wingdings 2</vt:lpstr>
      <vt:lpstr>Wingdings 3</vt:lpstr>
      <vt:lpstr>Apex</vt:lpstr>
      <vt:lpstr>به نام خداوند حسابرس</vt:lpstr>
      <vt:lpstr>کلیات: دامنه کاربرد</vt:lpstr>
      <vt:lpstr>کلیات: مسئولیت حسابرس درخصوص اظهارنظر</vt:lpstr>
      <vt:lpstr>تاريخ اجرا</vt:lpstr>
      <vt:lpstr>اهداف</vt:lpstr>
      <vt:lpstr>تعاریف</vt:lpstr>
      <vt:lpstr>تعاریف</vt:lpstr>
      <vt:lpstr>تعاریف</vt:lpstr>
      <vt:lpstr>تعاریف</vt:lpstr>
      <vt:lpstr>الزامات: تعیین نیاز به کارشناس</vt:lpstr>
      <vt:lpstr>الزامات: تعیین نیاز به کارشناس</vt:lpstr>
      <vt:lpstr>الزامات: تعیین نیاز به کارشناس</vt:lpstr>
      <vt:lpstr>الزامات: تعیین نیاز به کارشناس</vt:lpstr>
      <vt:lpstr>الزامات: تعیین نیاز به کارشناس</vt:lpstr>
      <vt:lpstr>الزامات: تعیین نیاز به کارشناس</vt:lpstr>
      <vt:lpstr>الزامات: ماهیت، زمانبندی اجرا و میزان روشهای حسابرسی </vt:lpstr>
      <vt:lpstr>الزامات: ماهیت، زمانبندی اجرا و میزان روشهای حسابرسی </vt:lpstr>
      <vt:lpstr>الزامات: ماهیت، زمانبندی اجرا و میزان روشهای حسابرسی سیاستها و روشهای کنترل کیفیت مؤسسه حسابرس  </vt:lpstr>
      <vt:lpstr>الزامات: ماهیت، زمانبندی اجرا و میزان روشهای حسابرسی سیاستها و روشهای کنترل کیفیت مؤسسه حسابرس  </vt:lpstr>
      <vt:lpstr>الزامات: ماهیت، زمانبندی اجرا و میزان روشهای حسابرسی سیاستها و روشهای کنترل کیفیت مؤسسه حسابرس </vt:lpstr>
      <vt:lpstr>الزامات: صلاحیت، توانایی‌ها و بی‌طرفی کارشناس حسابرس </vt:lpstr>
      <vt:lpstr>الزامات: صلاحیت، توانایی‌ها و بی‌طرفی کارشناس حسابرس </vt:lpstr>
      <vt:lpstr>الزامات: صلاحیت، توانایی‌ها و بی‌طرفی کارشناس حسابرس </vt:lpstr>
      <vt:lpstr>الزامات: کسب شناخت از حوزه تخصصی کارشناس حسابرس</vt:lpstr>
      <vt:lpstr>الزامات: توافق با کارشناس حسابرس</vt:lpstr>
      <vt:lpstr>الزامات: توافق با کارشناس حسابرس</vt:lpstr>
      <vt:lpstr>الزامات: توافق با کارشناس حسابرس</vt:lpstr>
      <vt:lpstr>الزامات: توافق با کارشناس حسابرس ماهیت، دامنه و اهداف کار</vt:lpstr>
      <vt:lpstr>الزامات: توافق با کارشناس حسابرس مسئولیتها و نقشهای متناظر</vt:lpstr>
      <vt:lpstr>الزامات: توافق با کارشناس حسابرس کاربرگها</vt:lpstr>
      <vt:lpstr>الزامات: توافق با کارشناس حسابرس اطلاع رسانی</vt:lpstr>
      <vt:lpstr>الزامات: توافق با کارشناس حسابرس رازداری</vt:lpstr>
      <vt:lpstr>الزامات: ارزیابی کفایت کار کارشناس حسابرس</vt:lpstr>
      <vt:lpstr>الزامات: ارزیابی کفایت کار کارشناس حسابرس یافته‌ها یا نتیجه‌گیری‌های کارشناس</vt:lpstr>
      <vt:lpstr>الزامات: ارزیابی کفایت کار کارشناس حسابرس یافته‌ها یا نتیجه‌گیری‌های کارشناس</vt:lpstr>
      <vt:lpstr>الزامات: ارزیابی کفایت کار کارشناس حسابرس روشها و مفروضات</vt:lpstr>
      <vt:lpstr>الزامات: ارزیابی کفایت کار کارشناس حسابرس روشها و مفروضات</vt:lpstr>
      <vt:lpstr>الزامات: ارزیابی کفایت کار کارشناس حسابرس داده‌های مبنای مورد استفاده توسط کارشناس حسابرس</vt:lpstr>
      <vt:lpstr>الزامات: ارزیابی کفایت کار کارشناس حسابرس</vt:lpstr>
      <vt:lpstr>الزامات: اشاره به کار کارشناس حسابرس در گزارش حسابرس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خداوند حسابرس</dc:title>
  <dc:creator>arvinazad</dc:creator>
  <cp:lastModifiedBy>arvinazad</cp:lastModifiedBy>
  <cp:revision>1</cp:revision>
  <dcterms:created xsi:type="dcterms:W3CDTF">2021-11-02T17:16:58Z</dcterms:created>
  <dcterms:modified xsi:type="dcterms:W3CDTF">2021-11-02T17:33:14Z</dcterms:modified>
</cp:coreProperties>
</file>